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8288000" cy="10287000"/>
  <p:notesSz cx="10287000" cy="18288000"/>
  <p:embeddedFontLst>
    <p:embeddedFont>
      <p:font typeface="NanumGothic ExtraBold" panose="020B0600000101010101" charset="-127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IBM Plex Sans KR" panose="020B0600000101010101" charset="-127"/>
      <p:regular r:id="rId40"/>
      <p:bold r:id="rId41"/>
    </p:embeddedFont>
    <p:embeddedFont>
      <p:font typeface="나눔고딕 ExtraBold" panose="020D0904000000000000" pitchFamily="50" charset="-127"/>
      <p:bold r:id="rId42"/>
    </p:embeddedFont>
    <p:embeddedFont>
      <p:font typeface="Nanum Gothic" panose="020B0600000101010101" charset="-12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DkLti7q/G1SC58UNP/Tnb9957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793063-5F6E-4FBF-ADBE-7F7AAD86D072}">
  <a:tblStyle styleId="{C8793063-5F6E-4FBF-ADBE-7F7AAD86D0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46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4fd18fdf3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4fd18fdf3_2_7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1차와 2차 분석에 대한 흐름 짚어주기</a:t>
            </a:r>
            <a:endParaRPr sz="1800" b="1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521a699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521a6994c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3f788b09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43f788b095_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44e65ace9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44e65ace95_1_1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521a6994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4521a6994c_1_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데이터센터는 전력 사용량이 많다 </a:t>
            </a:r>
            <a:endParaRPr sz="15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521a6994c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521a6994c_1_1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4521a6994c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4521a6994c_1_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시각화 자료 추가 후 수정 예정</a:t>
            </a:r>
            <a:endParaRPr sz="15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4521a6994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4521a6994c_0_4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4521a6994c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4521a6994c_1_3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가중치 산정 식 추가하기</a:t>
            </a:r>
            <a:endParaRPr sz="15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59cc6001b_9_1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1459cc6001b_9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3c26e5306_0_15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43c26e530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43f788b095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43f788b095_5_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3f788b095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3f788b095_2_4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59cc600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459cc6001b_0_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43f788b095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43f788b095_5_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등급 분할 기준 추가 필요!</a:t>
            </a:r>
            <a:endParaRPr sz="17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3f788b095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43f788b095_5_3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43f788b095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43f788b095_5_2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3f788b095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3f788b095_5_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44dcab7480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44dcab7480_1_10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459cc6001b_9_15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1459cc6001b_9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44654a89d9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44654a89d9_5_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3c31e146c_3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143c31e146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44654a89d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44654a89d9_5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44654a89d9_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44654a89d9_9_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4fd18f9f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4fd18f9f1_0_3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4fd18f9f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4fd18f9f1_0_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4fd18f9f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4fd18f9f1_0_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문제 정의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4fd18f9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4fd18f9f1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법령 + 목적</a:t>
            </a:r>
            <a:endParaRPr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59cc6001b_9_1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459cc6001b_9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e08845fa2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e08845fa2_3_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3c26e5306_0_20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143c26e5306_0_20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g143c26e5306_0_2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143c26e5306_0_20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143c26e5306_0_2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3c26e5306_0_2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143c26e5306_0_2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95" name="Google Shape;95;g143c26e5306_0_20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43c26e5306_0_20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143c26e5306_0_2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3c26e5306_0_2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43c26e5306_0_2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143c26e5306_0_2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143c26e5306_0_2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143c26e5306_0_2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3c26e5306_0_2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43c26e5306_0_2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107" name="Google Shape;107;g143c26e5306_0_2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108" name="Google Shape;108;g143c26e5306_0_2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143c26e5306_0_2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43c26e5306_0_2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3c26e5306_0_2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43c26e5306_0_2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g143c26e5306_0_2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115" name="Google Shape;115;g143c26e5306_0_2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g143c26e5306_0_2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117" name="Google Shape;117;g143c26e5306_0_2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43c26e5306_0_2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43c26e5306_0_2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3c26e5306_0_2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143c26e5306_0_2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143c26e5306_0_2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143c26e5306_0_2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3c26e5306_0_2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43c26e5306_0_2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43c26e5306_0_2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3c26e5306_0_24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43c26e5306_0_24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132" name="Google Shape;132;g143c26e5306_0_24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g143c26e5306_0_2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143c26e5306_0_2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43c26e5306_0_2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3c26e5306_0_25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43c26e5306_0_25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43c26e5306_0_25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g143c26e5306_0_2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43c26e5306_0_2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43c26e5306_0_2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3c26e5306_0_2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43c26e5306_0_259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146" name="Google Shape;146;g143c26e5306_0_2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143c26e5306_0_2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43c26e5306_0_2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3c26e5306_0_265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143c26e5306_0_265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152" name="Google Shape;152;g143c26e5306_0_2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143c26e5306_0_2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143c26e5306_0_2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3c26e5306_0_1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143c26e5306_0_1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143c26e5306_0_1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143c26e5306_0_19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143c26e5306_0_1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255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574765" y="2453750"/>
            <a:ext cx="102009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1" i="0" u="none" strike="noStrike" cap="none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데이터센터</a:t>
            </a:r>
            <a:endParaRPr sz="10000" b="1" i="0" u="none" strike="noStrike" cap="none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n-US" sz="10000" b="1" i="0" u="none" strike="noStrike" cap="none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최적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입지</a:t>
            </a:r>
            <a:r>
              <a:rPr lang="en-US" sz="10000" b="1" i="0" u="none" strike="noStrike" cap="none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0" b="1" i="0" u="none" strike="noStrike" cap="none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선정</a:t>
            </a:r>
            <a:endParaRPr sz="10000" b="1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574777" y="336950"/>
            <a:ext cx="4035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i="0" u="none" strike="noStrike" cap="none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Internet Data Center</a:t>
            </a:r>
            <a:endParaRPr sz="2200" i="0" u="none" strike="noStrike" cap="none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89970" y="1147802"/>
            <a:ext cx="22328088" cy="13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6211240" y="2331481"/>
            <a:ext cx="22225230" cy="1369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 txBox="1"/>
          <p:nvPr/>
        </p:nvSpPr>
        <p:spPr>
          <a:xfrm>
            <a:off x="574775" y="7181800"/>
            <a:ext cx="788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i="0" u="none" strike="noStrike" cap="non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7조 김예진 남윤재 박성혁 배지희 이단비 이승찬</a:t>
            </a:r>
            <a:endParaRPr sz="3000" i="0" u="none" strike="noStrike" cap="non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4" name="Google Shape;164;p1"/>
          <p:cNvGrpSpPr/>
          <p:nvPr/>
        </p:nvGrpSpPr>
        <p:grpSpPr>
          <a:xfrm>
            <a:off x="0" y="9293255"/>
            <a:ext cx="18287959" cy="993593"/>
            <a:chOff x="0" y="9293255"/>
            <a:chExt cx="18287959" cy="993593"/>
          </a:xfrm>
        </p:grpSpPr>
        <p:sp>
          <p:nvSpPr>
            <p:cNvPr id="165" name="Google Shape;165;p1"/>
            <p:cNvSpPr/>
            <p:nvPr/>
          </p:nvSpPr>
          <p:spPr>
            <a:xfrm>
              <a:off x="0" y="9293255"/>
              <a:ext cx="18287959" cy="99359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" name="Google Shape;166;p1"/>
            <p:cNvPicPr preferRelativeResize="0"/>
            <p:nvPr/>
          </p:nvPicPr>
          <p:blipFill rotWithShape="1">
            <a:blip r:embed="rId5">
              <a:alphaModFix/>
            </a:blip>
            <a:srcRect t="40044"/>
            <a:stretch/>
          </p:blipFill>
          <p:spPr>
            <a:xfrm>
              <a:off x="5171407" y="9544159"/>
              <a:ext cx="2975079" cy="491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43001" y="9445983"/>
              <a:ext cx="2231939" cy="688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"/>
            <p:cNvPicPr preferRelativeResize="0"/>
            <p:nvPr/>
          </p:nvPicPr>
          <p:blipFill rotWithShape="1">
            <a:blip r:embed="rId7">
              <a:alphaModFix/>
            </a:blip>
            <a:srcRect l="14587" r="14009"/>
            <a:stretch/>
          </p:blipFill>
          <p:spPr>
            <a:xfrm>
              <a:off x="574775" y="9544175"/>
              <a:ext cx="1771775" cy="491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71425" y="1147800"/>
            <a:ext cx="8145574" cy="81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4fd18fdf3_2_74"/>
          <p:cNvSpPr txBox="1"/>
          <p:nvPr/>
        </p:nvSpPr>
        <p:spPr>
          <a:xfrm>
            <a:off x="2174119" y="3618025"/>
            <a:ext cx="2871900" cy="53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계약종별 전력사용량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" name="Google Shape;324;g144fd18fdf3_2_74"/>
          <p:cNvSpPr txBox="1"/>
          <p:nvPr/>
        </p:nvSpPr>
        <p:spPr>
          <a:xfrm>
            <a:off x="6184019" y="8943513"/>
            <a:ext cx="2892600" cy="50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데이터 병합 (Q-GIS)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g144fd18fdf3_2_74"/>
          <p:cNvSpPr txBox="1"/>
          <p:nvPr/>
        </p:nvSpPr>
        <p:spPr>
          <a:xfrm>
            <a:off x="10211917" y="7405875"/>
            <a:ext cx="2871900" cy="53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주성분분석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g144fd18fdf3_2_74"/>
          <p:cNvSpPr txBox="1"/>
          <p:nvPr/>
        </p:nvSpPr>
        <p:spPr>
          <a:xfrm>
            <a:off x="14250113" y="5601950"/>
            <a:ext cx="2871900" cy="89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상위 5개 지역의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최적 입지 시각화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7" name="Google Shape;327;g144fd18fdf3_2_74"/>
          <p:cNvSpPr txBox="1"/>
          <p:nvPr/>
        </p:nvSpPr>
        <p:spPr>
          <a:xfrm>
            <a:off x="6182669" y="3618025"/>
            <a:ext cx="2892600" cy="1154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대비 일반용 전력사용량의 비율 산출 (Python) 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" name="Google Shape;328;g144fd18fdf3_2_74"/>
          <p:cNvSpPr txBox="1"/>
          <p:nvPr/>
        </p:nvSpPr>
        <p:spPr>
          <a:xfrm>
            <a:off x="6184019" y="7259625"/>
            <a:ext cx="2892600" cy="83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시·군 단위로 변경</a:t>
            </a:r>
            <a:endParaRPr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(Q-GIS)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9" name="Google Shape;329;g144fd18fdf3_2_74"/>
          <p:cNvSpPr txBox="1"/>
          <p:nvPr/>
        </p:nvSpPr>
        <p:spPr>
          <a:xfrm>
            <a:off x="10211917" y="3875088"/>
            <a:ext cx="2871900" cy="89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시계열분석 (Prophet)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0" name="Google Shape;330;g144fd18fdf3_2_74"/>
          <p:cNvSpPr txBox="1"/>
          <p:nvPr/>
        </p:nvSpPr>
        <p:spPr>
          <a:xfrm>
            <a:off x="10211917" y="5763638"/>
            <a:ext cx="2871900" cy="53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가중치모델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1" name="Google Shape;331;g144fd18fdf3_2_74"/>
          <p:cNvSpPr txBox="1"/>
          <p:nvPr/>
        </p:nvSpPr>
        <p:spPr>
          <a:xfrm>
            <a:off x="2176950" y="8397075"/>
            <a:ext cx="2871900" cy="160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산사태 위험 지도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고속도로 IC 접근성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하천 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도로망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2" name="Google Shape;332;g144fd18fdf3_2_74"/>
          <p:cNvSpPr txBox="1"/>
          <p:nvPr/>
        </p:nvSpPr>
        <p:spPr>
          <a:xfrm>
            <a:off x="2176944" y="6060663"/>
            <a:ext cx="2871900" cy="89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SW 기업 현황</a:t>
            </a:r>
            <a:endParaRPr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광케이블 지도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3" name="Google Shape;333;g144fd18fdf3_2_74"/>
          <p:cNvSpPr txBox="1"/>
          <p:nvPr/>
        </p:nvSpPr>
        <p:spPr>
          <a:xfrm>
            <a:off x="6182669" y="5600063"/>
            <a:ext cx="2892600" cy="83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지역별 평균 산출</a:t>
            </a:r>
            <a:endParaRPr sz="2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(Python)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g144fd18fdf3_2_74"/>
          <p:cNvSpPr txBox="1"/>
          <p:nvPr/>
        </p:nvSpPr>
        <p:spPr>
          <a:xfrm>
            <a:off x="2176944" y="5246450"/>
            <a:ext cx="2871900" cy="53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평균기온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g144fd18fdf3_2_74"/>
          <p:cNvSpPr txBox="1"/>
          <p:nvPr/>
        </p:nvSpPr>
        <p:spPr>
          <a:xfrm>
            <a:off x="2176819" y="7228875"/>
            <a:ext cx="2871900" cy="89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태풍 발생 정보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지진 발생 정보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6" name="Google Shape;336;g144fd18fdf3_2_74"/>
          <p:cNvSpPr txBox="1"/>
          <p:nvPr/>
        </p:nvSpPr>
        <p:spPr>
          <a:xfrm>
            <a:off x="2176944" y="4432238"/>
            <a:ext cx="2871900" cy="53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토지 실거래가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7" name="Google Shape;337;g144fd18fdf3_2_74"/>
          <p:cNvCxnSpPr>
            <a:stCxn id="323" idx="3"/>
            <a:endCxn id="327" idx="1"/>
          </p:cNvCxnSpPr>
          <p:nvPr/>
        </p:nvCxnSpPr>
        <p:spPr>
          <a:xfrm>
            <a:off x="5046019" y="3887425"/>
            <a:ext cx="1136700" cy="307800"/>
          </a:xfrm>
          <a:prstGeom prst="straightConnector1">
            <a:avLst/>
          </a:prstGeom>
          <a:noFill/>
          <a:ln w="76200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" name="Google Shape;338;g144fd18fdf3_2_74"/>
          <p:cNvCxnSpPr>
            <a:stCxn id="327" idx="3"/>
            <a:endCxn id="329" idx="1"/>
          </p:cNvCxnSpPr>
          <p:nvPr/>
        </p:nvCxnSpPr>
        <p:spPr>
          <a:xfrm>
            <a:off x="9075269" y="4195225"/>
            <a:ext cx="1136700" cy="126300"/>
          </a:xfrm>
          <a:prstGeom prst="straightConnector1">
            <a:avLst/>
          </a:prstGeom>
          <a:noFill/>
          <a:ln w="76200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g144fd18fdf3_2_74"/>
          <p:cNvCxnSpPr>
            <a:stCxn id="336" idx="3"/>
            <a:endCxn id="333" idx="1"/>
          </p:cNvCxnSpPr>
          <p:nvPr/>
        </p:nvCxnSpPr>
        <p:spPr>
          <a:xfrm>
            <a:off x="5048844" y="4701638"/>
            <a:ext cx="1133700" cy="1314000"/>
          </a:xfrm>
          <a:prstGeom prst="straightConnector1">
            <a:avLst/>
          </a:prstGeom>
          <a:noFill/>
          <a:ln w="76200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g144fd18fdf3_2_74"/>
          <p:cNvCxnSpPr>
            <a:stCxn id="333" idx="3"/>
            <a:endCxn id="330" idx="1"/>
          </p:cNvCxnSpPr>
          <p:nvPr/>
        </p:nvCxnSpPr>
        <p:spPr>
          <a:xfrm>
            <a:off x="9075269" y="6015713"/>
            <a:ext cx="1136700" cy="17400"/>
          </a:xfrm>
          <a:prstGeom prst="straightConnector1">
            <a:avLst/>
          </a:prstGeom>
          <a:noFill/>
          <a:ln w="76200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g144fd18fdf3_2_74"/>
          <p:cNvCxnSpPr>
            <a:stCxn id="329" idx="2"/>
            <a:endCxn id="330" idx="0"/>
          </p:cNvCxnSpPr>
          <p:nvPr/>
        </p:nvCxnSpPr>
        <p:spPr>
          <a:xfrm>
            <a:off x="11647867" y="4767888"/>
            <a:ext cx="0" cy="995700"/>
          </a:xfrm>
          <a:prstGeom prst="straightConnector1">
            <a:avLst/>
          </a:prstGeom>
          <a:noFill/>
          <a:ln w="76200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g144fd18fdf3_2_74"/>
          <p:cNvCxnSpPr>
            <a:stCxn id="334" idx="3"/>
            <a:endCxn id="328" idx="1"/>
          </p:cNvCxnSpPr>
          <p:nvPr/>
        </p:nvCxnSpPr>
        <p:spPr>
          <a:xfrm>
            <a:off x="5048844" y="5515850"/>
            <a:ext cx="1135200" cy="2159400"/>
          </a:xfrm>
          <a:prstGeom prst="straightConnector1">
            <a:avLst/>
          </a:prstGeom>
          <a:noFill/>
          <a:ln w="76200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g144fd18fdf3_2_74"/>
          <p:cNvCxnSpPr>
            <a:stCxn id="332" idx="3"/>
            <a:endCxn id="328" idx="1"/>
          </p:cNvCxnSpPr>
          <p:nvPr/>
        </p:nvCxnSpPr>
        <p:spPr>
          <a:xfrm>
            <a:off x="5048844" y="6507063"/>
            <a:ext cx="1135200" cy="11682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g144fd18fdf3_2_74"/>
          <p:cNvCxnSpPr>
            <a:stCxn id="328" idx="3"/>
            <a:endCxn id="330" idx="1"/>
          </p:cNvCxnSpPr>
          <p:nvPr/>
        </p:nvCxnSpPr>
        <p:spPr>
          <a:xfrm rot="10800000" flipH="1">
            <a:off x="9076619" y="6033075"/>
            <a:ext cx="1135200" cy="1642200"/>
          </a:xfrm>
          <a:prstGeom prst="straightConnector1">
            <a:avLst/>
          </a:prstGeom>
          <a:noFill/>
          <a:ln w="76200" cap="flat" cmpd="sng">
            <a:solidFill>
              <a:srgbClr val="3D85C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g144fd18fdf3_2_74"/>
          <p:cNvCxnSpPr>
            <a:stCxn id="335" idx="3"/>
            <a:endCxn id="328" idx="1"/>
          </p:cNvCxnSpPr>
          <p:nvPr/>
        </p:nvCxnSpPr>
        <p:spPr>
          <a:xfrm>
            <a:off x="5048719" y="7675275"/>
            <a:ext cx="1135200" cy="0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g144fd18fdf3_2_74"/>
          <p:cNvCxnSpPr>
            <a:stCxn id="328" idx="3"/>
            <a:endCxn id="325" idx="1"/>
          </p:cNvCxnSpPr>
          <p:nvPr/>
        </p:nvCxnSpPr>
        <p:spPr>
          <a:xfrm>
            <a:off x="9076619" y="7675275"/>
            <a:ext cx="1135200" cy="0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7" name="Google Shape;347;g144fd18fdf3_2_74"/>
          <p:cNvCxnSpPr>
            <a:stCxn id="325" idx="0"/>
            <a:endCxn id="330" idx="2"/>
          </p:cNvCxnSpPr>
          <p:nvPr/>
        </p:nvCxnSpPr>
        <p:spPr>
          <a:xfrm rot="10800000">
            <a:off x="11647867" y="6302475"/>
            <a:ext cx="0" cy="1103400"/>
          </a:xfrm>
          <a:prstGeom prst="straightConnector1">
            <a:avLst/>
          </a:pr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g144fd18fdf3_2_74"/>
          <p:cNvCxnSpPr>
            <a:stCxn id="331" idx="3"/>
            <a:endCxn id="324" idx="1"/>
          </p:cNvCxnSpPr>
          <p:nvPr/>
        </p:nvCxnSpPr>
        <p:spPr>
          <a:xfrm>
            <a:off x="5048850" y="9197475"/>
            <a:ext cx="1135200" cy="0"/>
          </a:xfrm>
          <a:prstGeom prst="straightConnector1">
            <a:avLst/>
          </a:prstGeom>
          <a:noFill/>
          <a:ln w="7620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g144fd18fdf3_2_74"/>
          <p:cNvCxnSpPr>
            <a:stCxn id="328" idx="0"/>
            <a:endCxn id="333" idx="2"/>
          </p:cNvCxnSpPr>
          <p:nvPr/>
        </p:nvCxnSpPr>
        <p:spPr>
          <a:xfrm rot="10800000">
            <a:off x="7629119" y="6431325"/>
            <a:ext cx="1200" cy="828300"/>
          </a:xfrm>
          <a:prstGeom prst="straightConnector1">
            <a:avLst/>
          </a:prstGeom>
          <a:noFill/>
          <a:ln w="76200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g144fd18fdf3_2_74"/>
          <p:cNvCxnSpPr>
            <a:stCxn id="330" idx="3"/>
            <a:endCxn id="326" idx="1"/>
          </p:cNvCxnSpPr>
          <p:nvPr/>
        </p:nvCxnSpPr>
        <p:spPr>
          <a:xfrm>
            <a:off x="13083817" y="6033038"/>
            <a:ext cx="1166400" cy="15300"/>
          </a:xfrm>
          <a:prstGeom prst="straightConnector1">
            <a:avLst/>
          </a:prstGeom>
          <a:noFill/>
          <a:ln w="7620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g144fd18fdf3_2_74"/>
          <p:cNvSpPr/>
          <p:nvPr/>
        </p:nvSpPr>
        <p:spPr>
          <a:xfrm>
            <a:off x="1155625" y="3667400"/>
            <a:ext cx="657900" cy="4511700"/>
          </a:xfrm>
          <a:prstGeom prst="rect">
            <a:avLst/>
          </a:prstGeom>
          <a:solidFill>
            <a:srgbClr val="0C225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1차</a:t>
            </a:r>
            <a:endParaRPr sz="24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" name="Google Shape;352;g144fd18fdf3_2_74"/>
          <p:cNvSpPr/>
          <p:nvPr/>
        </p:nvSpPr>
        <p:spPr>
          <a:xfrm>
            <a:off x="1156525" y="8382050"/>
            <a:ext cx="656100" cy="1600800"/>
          </a:xfrm>
          <a:prstGeom prst="rect">
            <a:avLst/>
          </a:prstGeom>
          <a:solidFill>
            <a:srgbClr val="0C225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2차</a:t>
            </a:r>
            <a:endParaRPr sz="24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g144fd18fdf3_2_74"/>
          <p:cNvSpPr txBox="1"/>
          <p:nvPr/>
        </p:nvSpPr>
        <p:spPr>
          <a:xfrm>
            <a:off x="14250113" y="8788538"/>
            <a:ext cx="2871900" cy="89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격자단위의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anum Gothic"/>
                <a:ea typeface="Nanum Gothic"/>
                <a:cs typeface="Nanum Gothic"/>
                <a:sym typeface="Nanum Gothic"/>
              </a:rPr>
              <a:t>최적 입지 시각화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4" name="Google Shape;354;g144fd18fdf3_2_74"/>
          <p:cNvSpPr txBox="1"/>
          <p:nvPr/>
        </p:nvSpPr>
        <p:spPr>
          <a:xfrm>
            <a:off x="622500" y="1754050"/>
            <a:ext cx="5560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모델 전체 프로세스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55" name="Google Shape;355;g144fd18fdf3_2_74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" name="Google Shape;356;g144fd18fdf3_2_74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7" name="Google Shape;357;g144fd18fdf3_2_74"/>
          <p:cNvSpPr/>
          <p:nvPr/>
        </p:nvSpPr>
        <p:spPr>
          <a:xfrm>
            <a:off x="2166594" y="2650249"/>
            <a:ext cx="2892600" cy="657900"/>
          </a:xfrm>
          <a:prstGeom prst="rect">
            <a:avLst/>
          </a:prstGeom>
          <a:solidFill>
            <a:srgbClr val="0C225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</a:t>
            </a:r>
            <a:endParaRPr sz="27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g144fd18fdf3_2_74"/>
          <p:cNvSpPr/>
          <p:nvPr/>
        </p:nvSpPr>
        <p:spPr>
          <a:xfrm>
            <a:off x="6182669" y="2636925"/>
            <a:ext cx="2892600" cy="657900"/>
          </a:xfrm>
          <a:prstGeom prst="rect">
            <a:avLst/>
          </a:prstGeom>
          <a:solidFill>
            <a:srgbClr val="0C225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endParaRPr sz="27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" name="Google Shape;359;g144fd18fdf3_2_74"/>
          <p:cNvSpPr/>
          <p:nvPr/>
        </p:nvSpPr>
        <p:spPr>
          <a:xfrm>
            <a:off x="10201567" y="2650250"/>
            <a:ext cx="2892600" cy="657900"/>
          </a:xfrm>
          <a:prstGeom prst="rect">
            <a:avLst/>
          </a:prstGeom>
          <a:solidFill>
            <a:srgbClr val="0C225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분석</a:t>
            </a:r>
            <a:endParaRPr sz="27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0" name="Google Shape;360;g144fd18fdf3_2_74"/>
          <p:cNvSpPr/>
          <p:nvPr/>
        </p:nvSpPr>
        <p:spPr>
          <a:xfrm>
            <a:off x="14239763" y="2650250"/>
            <a:ext cx="2892600" cy="657900"/>
          </a:xfrm>
          <a:prstGeom prst="rect">
            <a:avLst/>
          </a:prstGeom>
          <a:solidFill>
            <a:srgbClr val="0C225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sz="2700" b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1" name="Google Shape;361;g144fd18fdf3_2_74"/>
          <p:cNvCxnSpPr>
            <a:endCxn id="353" idx="1"/>
          </p:cNvCxnSpPr>
          <p:nvPr/>
        </p:nvCxnSpPr>
        <p:spPr>
          <a:xfrm>
            <a:off x="9076913" y="9197438"/>
            <a:ext cx="5173200" cy="37500"/>
          </a:xfrm>
          <a:prstGeom prst="straightConnector1">
            <a:avLst/>
          </a:prstGeom>
          <a:noFill/>
          <a:ln w="7620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g14521a6994c_0_0"/>
          <p:cNvGrpSpPr/>
          <p:nvPr/>
        </p:nvGrpSpPr>
        <p:grpSpPr>
          <a:xfrm>
            <a:off x="1945571" y="2634150"/>
            <a:ext cx="5786730" cy="7383247"/>
            <a:chOff x="3827487" y="2993044"/>
            <a:chExt cx="4267500" cy="5958556"/>
          </a:xfrm>
        </p:grpSpPr>
        <p:sp>
          <p:nvSpPr>
            <p:cNvPr id="367" name="Google Shape;367;g14521a6994c_0_0"/>
            <p:cNvSpPr txBox="1"/>
            <p:nvPr/>
          </p:nvSpPr>
          <p:spPr>
            <a:xfrm>
              <a:off x="3827487" y="8181500"/>
              <a:ext cx="4267500" cy="7701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15KM 반경으로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광케이블 버퍼 생성 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68" name="Google Shape;368;g14521a6994c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49022" y="2993044"/>
              <a:ext cx="4224419" cy="5183207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369" name="Google Shape;369;g14521a6994c_0_0"/>
          <p:cNvGrpSpPr/>
          <p:nvPr/>
        </p:nvGrpSpPr>
        <p:grpSpPr>
          <a:xfrm>
            <a:off x="10555716" y="2663806"/>
            <a:ext cx="5786730" cy="7323938"/>
            <a:chOff x="10193138" y="2987800"/>
            <a:chExt cx="4267500" cy="5971900"/>
          </a:xfrm>
        </p:grpSpPr>
        <p:sp>
          <p:nvSpPr>
            <p:cNvPr id="370" name="Google Shape;370;g14521a6994c_0_0"/>
            <p:cNvSpPr txBox="1"/>
            <p:nvPr/>
          </p:nvSpPr>
          <p:spPr>
            <a:xfrm>
              <a:off x="10193138" y="8181500"/>
              <a:ext cx="4267500" cy="7782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버퍼와 교차하는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시·군 (109개)추출 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71" name="Google Shape;371;g14521a6994c_0_0"/>
            <p:cNvPicPr preferRelativeResize="0"/>
            <p:nvPr/>
          </p:nvPicPr>
          <p:blipFill rotWithShape="1">
            <a:blip r:embed="rId4">
              <a:alphaModFix/>
            </a:blip>
            <a:srcRect l="16473" t="4099" r="6365" b="2101"/>
            <a:stretch/>
          </p:blipFill>
          <p:spPr>
            <a:xfrm>
              <a:off x="10214675" y="2987800"/>
              <a:ext cx="4224425" cy="5193700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72" name="Google Shape;372;g14521a6994c_0_0"/>
          <p:cNvSpPr/>
          <p:nvPr/>
        </p:nvSpPr>
        <p:spPr>
          <a:xfrm>
            <a:off x="8223022" y="5967575"/>
            <a:ext cx="1842000" cy="71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D7E7"/>
          </a:solidFill>
          <a:ln w="9525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14521a6994c_0_0"/>
          <p:cNvSpPr txBox="1"/>
          <p:nvPr/>
        </p:nvSpPr>
        <p:spPr>
          <a:xfrm>
            <a:off x="622500" y="1754050"/>
            <a:ext cx="5560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1. 광케이블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74" name="Google Shape;374;g14521a6994c_0_0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" name="Google Shape;375;g14521a6994c_0_0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g143f788b095_1_0"/>
          <p:cNvGrpSpPr/>
          <p:nvPr/>
        </p:nvGrpSpPr>
        <p:grpSpPr>
          <a:xfrm>
            <a:off x="598350" y="2955225"/>
            <a:ext cx="10452000" cy="6874775"/>
            <a:chOff x="622500" y="2955225"/>
            <a:chExt cx="10452000" cy="6874775"/>
          </a:xfrm>
        </p:grpSpPr>
        <p:pic>
          <p:nvPicPr>
            <p:cNvPr id="381" name="Google Shape;381;g143f788b095_1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90487" y="2955225"/>
              <a:ext cx="8316014" cy="5189200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82" name="Google Shape;382;g143f788b095_1_0"/>
            <p:cNvSpPr txBox="1"/>
            <p:nvPr/>
          </p:nvSpPr>
          <p:spPr>
            <a:xfrm>
              <a:off x="622500" y="8142500"/>
              <a:ext cx="10452000" cy="16875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 2012~2022년 </a:t>
              </a: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전체 대비 일반용 전력량</a:t>
              </a:r>
              <a:r>
                <a:rPr lang="en-US" sz="20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(월별·지역별)</a:t>
              </a: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비율</a:t>
              </a:r>
              <a:r>
                <a:rPr lang="en-US" sz="23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데이터 피벗테이블화</a:t>
              </a:r>
              <a:endParaRPr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 시계열 분석을 바탕으로 향후 1년 사용량 예측</a:t>
              </a:r>
              <a:endParaRPr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③ “10년간 연평균의 최대값 - 1년간 예측값”을 계산하여 </a:t>
              </a: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예측 전력 감소량</a:t>
              </a:r>
              <a:r>
                <a:rPr lang="en-US" sz="23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산출</a:t>
              </a:r>
              <a:endParaRPr sz="2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83" name="Google Shape;383;g143f788b095_1_0"/>
          <p:cNvGrpSpPr/>
          <p:nvPr/>
        </p:nvGrpSpPr>
        <p:grpSpPr>
          <a:xfrm>
            <a:off x="13922850" y="2955225"/>
            <a:ext cx="3766800" cy="6874775"/>
            <a:chOff x="12789700" y="2955225"/>
            <a:chExt cx="3766800" cy="6874775"/>
          </a:xfrm>
        </p:grpSpPr>
        <p:sp>
          <p:nvSpPr>
            <p:cNvPr id="384" name="Google Shape;384;g143f788b095_1_0"/>
            <p:cNvSpPr txBox="1"/>
            <p:nvPr/>
          </p:nvSpPr>
          <p:spPr>
            <a:xfrm>
              <a:off x="12789700" y="9260600"/>
              <a:ext cx="3766800" cy="5694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감소량 상위 10개 지역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385" name="Google Shape;385;g143f788b095_1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08550" y="2955225"/>
              <a:ext cx="3722626" cy="6305375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86" name="Google Shape;386;g143f788b095_1_0"/>
          <p:cNvSpPr/>
          <p:nvPr/>
        </p:nvSpPr>
        <p:spPr>
          <a:xfrm>
            <a:off x="11565600" y="6034412"/>
            <a:ext cx="1842000" cy="71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D7E7"/>
          </a:solidFill>
          <a:ln w="9525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143f788b095_1_0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2. 계약종별 전력 및 시계열 분석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88" name="Google Shape;388;g143f788b095_1_0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9" name="Google Shape;389;g143f788b095_1_0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4e65ace95_1_16"/>
          <p:cNvSpPr txBox="1"/>
          <p:nvPr/>
        </p:nvSpPr>
        <p:spPr>
          <a:xfrm>
            <a:off x="6607238" y="4606950"/>
            <a:ext cx="4716000" cy="3317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1. 지진에 대한 2가지 변수 선정</a:t>
            </a:r>
            <a:endParaRPr sz="2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(지진최대규모, 지진빈도)</a:t>
            </a:r>
            <a:endParaRPr sz="2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2. 태풍에 대한 3가지 변수 선정</a:t>
            </a:r>
            <a:br>
              <a:rPr lang="en-US" sz="2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</a:br>
            <a:r>
              <a:rPr lang="en-US" sz="22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(태풍최대강도, 태풍최빈강도, 태풍빈도)</a:t>
            </a:r>
            <a:endParaRPr sz="2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3. </a:t>
            </a:r>
            <a:r>
              <a:rPr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Min-Max스케일링</a:t>
            </a:r>
            <a:r>
              <a:rPr lang="en-US" sz="2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및 주성분 분석을 통해 </a:t>
            </a:r>
            <a:r>
              <a:rPr lang="en-US" sz="2700" b="1">
                <a:solidFill>
                  <a:srgbClr val="0C2255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지진·태풍위험도</a:t>
            </a:r>
            <a:r>
              <a:rPr lang="en-US" sz="2500">
                <a:solidFill>
                  <a:schemeClr val="dk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산출</a:t>
            </a:r>
            <a:endParaRPr sz="2500">
              <a:solidFill>
                <a:schemeClr val="dk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395" name="Google Shape;395;g144e65ace95_1_16"/>
          <p:cNvGrpSpPr/>
          <p:nvPr/>
        </p:nvGrpSpPr>
        <p:grpSpPr>
          <a:xfrm>
            <a:off x="773663" y="2681375"/>
            <a:ext cx="5152500" cy="7168275"/>
            <a:chOff x="764375" y="2745675"/>
            <a:chExt cx="5152500" cy="7168275"/>
          </a:xfrm>
        </p:grpSpPr>
        <p:pic>
          <p:nvPicPr>
            <p:cNvPr id="396" name="Google Shape;396;g144e65ace95_1_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1700" y="2745675"/>
              <a:ext cx="5108300" cy="6598876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397" name="Google Shape;397;g144e65ace95_1_16"/>
            <p:cNvSpPr txBox="1"/>
            <p:nvPr/>
          </p:nvSpPr>
          <p:spPr>
            <a:xfrm>
              <a:off x="764375" y="9344550"/>
              <a:ext cx="5152500" cy="5694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태풍 발생 빈도 히트맵</a:t>
              </a:r>
              <a:endParaRPr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398" name="Google Shape;398;g144e65ace95_1_16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3. 지진·태풍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99" name="Google Shape;399;g144e65ace95_1_16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0" name="Google Shape;400;g144e65ace95_1_16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01" name="Google Shape;401;g144e65ace95_1_16"/>
          <p:cNvGrpSpPr/>
          <p:nvPr/>
        </p:nvGrpSpPr>
        <p:grpSpPr>
          <a:xfrm>
            <a:off x="11986538" y="3710436"/>
            <a:ext cx="5527800" cy="5681364"/>
            <a:chOff x="12405000" y="3742586"/>
            <a:chExt cx="5527800" cy="5681364"/>
          </a:xfrm>
        </p:grpSpPr>
        <p:grpSp>
          <p:nvGrpSpPr>
            <p:cNvPr id="402" name="Google Shape;402;g144e65ace95_1_16"/>
            <p:cNvGrpSpPr/>
            <p:nvPr/>
          </p:nvGrpSpPr>
          <p:grpSpPr>
            <a:xfrm>
              <a:off x="12422785" y="3742586"/>
              <a:ext cx="5483992" cy="5110159"/>
              <a:chOff x="11591500" y="3315188"/>
              <a:chExt cx="6339876" cy="5800408"/>
            </a:xfrm>
          </p:grpSpPr>
          <p:pic>
            <p:nvPicPr>
              <p:cNvPr id="403" name="Google Shape;403;g144e65ace95_1_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591501" y="5784271"/>
                <a:ext cx="6339872" cy="3331325"/>
              </a:xfrm>
              <a:prstGeom prst="rect">
                <a:avLst/>
              </a:prstGeom>
              <a:noFill/>
              <a:ln w="28575" cap="flat" cmpd="sng">
                <a:solidFill>
                  <a:srgbClr val="0C2255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404" name="Google Shape;404;g144e65ace95_1_16"/>
              <p:cNvPicPr preferRelativeResize="0"/>
              <p:nvPr/>
            </p:nvPicPr>
            <p:blipFill rotWithShape="1">
              <a:blip r:embed="rId5">
                <a:alphaModFix/>
              </a:blip>
              <a:srcRect b="40483"/>
              <a:stretch/>
            </p:blipFill>
            <p:spPr>
              <a:xfrm>
                <a:off x="11591500" y="3315188"/>
                <a:ext cx="6339876" cy="2469100"/>
              </a:xfrm>
              <a:prstGeom prst="rect">
                <a:avLst/>
              </a:prstGeom>
              <a:noFill/>
              <a:ln w="28575" cap="flat" cmpd="sng">
                <a:solidFill>
                  <a:srgbClr val="0C2255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  <p:sp>
          <p:nvSpPr>
            <p:cNvPr id="405" name="Google Shape;405;g144e65ace95_1_16"/>
            <p:cNvSpPr txBox="1"/>
            <p:nvPr/>
          </p:nvSpPr>
          <p:spPr>
            <a:xfrm>
              <a:off x="12405000" y="8852750"/>
              <a:ext cx="5527800" cy="5712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위험도 산출 결과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521a6994c_1_11"/>
          <p:cNvSpPr txBox="1"/>
          <p:nvPr/>
        </p:nvSpPr>
        <p:spPr>
          <a:xfrm>
            <a:off x="1063225" y="5111050"/>
            <a:ext cx="8533800" cy="1962045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AutoNum type="arabicPeriod"/>
            </a:pP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기상관측소별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10년간 </a:t>
            </a:r>
            <a:r>
              <a:rPr lang="en-US" sz="27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연평균</a:t>
            </a:r>
            <a:r>
              <a:rPr lang="en-US" sz="27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7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기온</a:t>
            </a:r>
            <a:r>
              <a:rPr lang="en-US" sz="27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7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(csv)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추출</a:t>
            </a:r>
            <a:endParaRPr sz="2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AutoNum type="arabicPeriod"/>
            </a:pP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위·경도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기반으로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관측소가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속한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시·군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파악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(Q-GIS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활용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AutoNum type="arabicPeriod"/>
            </a:pP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관측소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없는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시·군은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주변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지역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데이터로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대체</a:t>
            </a:r>
            <a:endParaRPr sz="2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11" name="Google Shape;411;g14521a6994c_1_11"/>
          <p:cNvGrpSpPr/>
          <p:nvPr/>
        </p:nvGrpSpPr>
        <p:grpSpPr>
          <a:xfrm>
            <a:off x="10270338" y="2294943"/>
            <a:ext cx="5724900" cy="7355982"/>
            <a:chOff x="1872725" y="2586018"/>
            <a:chExt cx="5724900" cy="7355982"/>
          </a:xfrm>
        </p:grpSpPr>
        <p:sp>
          <p:nvSpPr>
            <p:cNvPr id="412" name="Google Shape;412;g14521a6994c_1_11"/>
            <p:cNvSpPr txBox="1"/>
            <p:nvPr/>
          </p:nvSpPr>
          <p:spPr>
            <a:xfrm>
              <a:off x="1872725" y="9372600"/>
              <a:ext cx="5724900" cy="5694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평균 기온 시각화 히트맵</a:t>
              </a:r>
              <a:endParaRPr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13" name="Google Shape;413;g14521a6994c_1_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92975" y="2586018"/>
              <a:ext cx="5684399" cy="6786581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14" name="Google Shape;414;g14521a6994c_1_11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4. 기온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15" name="Google Shape;415;g14521a6994c_1_11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g14521a6994c_1_11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g14521a6994c_1_17"/>
          <p:cNvGrpSpPr/>
          <p:nvPr/>
        </p:nvGrpSpPr>
        <p:grpSpPr>
          <a:xfrm>
            <a:off x="9831125" y="2734958"/>
            <a:ext cx="5607000" cy="7021167"/>
            <a:chOff x="9831125" y="2734958"/>
            <a:chExt cx="5607000" cy="7021167"/>
          </a:xfrm>
        </p:grpSpPr>
        <p:pic>
          <p:nvPicPr>
            <p:cNvPr id="422" name="Google Shape;422;g14521a6994c_1_17"/>
            <p:cNvPicPr preferRelativeResize="0"/>
            <p:nvPr/>
          </p:nvPicPr>
          <p:blipFill rotWithShape="1">
            <a:blip r:embed="rId3">
              <a:alphaModFix/>
            </a:blip>
            <a:srcRect l="10088"/>
            <a:stretch/>
          </p:blipFill>
          <p:spPr>
            <a:xfrm>
              <a:off x="9852604" y="2734958"/>
              <a:ext cx="5565285" cy="6451757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23" name="Google Shape;423;g14521a6994c_1_17"/>
            <p:cNvSpPr txBox="1"/>
            <p:nvPr/>
          </p:nvSpPr>
          <p:spPr>
            <a:xfrm>
              <a:off x="9831125" y="9186725"/>
              <a:ext cx="5607000" cy="5694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500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SW 기업 분포 시각화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424" name="Google Shape;424;g14521a6994c_1_17"/>
          <p:cNvSpPr/>
          <p:nvPr/>
        </p:nvSpPr>
        <p:spPr>
          <a:xfrm>
            <a:off x="7089647" y="5616550"/>
            <a:ext cx="1842000" cy="71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D7E7"/>
          </a:solidFill>
          <a:ln w="9525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" name="Google Shape;425;g14521a6994c_1_17"/>
          <p:cNvGrpSpPr/>
          <p:nvPr/>
        </p:nvGrpSpPr>
        <p:grpSpPr>
          <a:xfrm>
            <a:off x="2820975" y="3581720"/>
            <a:ext cx="3407400" cy="5327780"/>
            <a:chOff x="2820975" y="3581720"/>
            <a:chExt cx="3407400" cy="5327780"/>
          </a:xfrm>
        </p:grpSpPr>
        <p:sp>
          <p:nvSpPr>
            <p:cNvPr id="426" name="Google Shape;426;g14521a6994c_1_17"/>
            <p:cNvSpPr txBox="1"/>
            <p:nvPr/>
          </p:nvSpPr>
          <p:spPr>
            <a:xfrm>
              <a:off x="2820975" y="7955200"/>
              <a:ext cx="3407400" cy="9543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시·군별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SW 기업 개수 추출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27" name="Google Shape;427;g14521a6994c_1_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40127" y="3581720"/>
              <a:ext cx="3365209" cy="4373484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28" name="Google Shape;428;g14521a6994c_1_17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5. SW 기업 개수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29" name="Google Shape;429;g14521a6994c_1_17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0" name="Google Shape;430;g14521a6994c_1_17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g14521a6994c_1_23"/>
          <p:cNvGrpSpPr/>
          <p:nvPr/>
        </p:nvGrpSpPr>
        <p:grpSpPr>
          <a:xfrm>
            <a:off x="1362600" y="3085974"/>
            <a:ext cx="5671500" cy="6552601"/>
            <a:chOff x="1362600" y="3085974"/>
            <a:chExt cx="5671500" cy="6552601"/>
          </a:xfrm>
        </p:grpSpPr>
        <p:sp>
          <p:nvSpPr>
            <p:cNvPr id="436" name="Google Shape;436;g14521a6994c_1_23"/>
            <p:cNvSpPr txBox="1"/>
            <p:nvPr/>
          </p:nvSpPr>
          <p:spPr>
            <a:xfrm>
              <a:off x="1362600" y="9069175"/>
              <a:ext cx="5671500" cy="5694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4300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토지 실거래가 시각화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37" name="Google Shape;437;g14521a6994c_1_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0875" y="3085974"/>
              <a:ext cx="5632279" cy="5983200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38" name="Google Shape;438;g14521a6994c_1_23"/>
          <p:cNvGrpSpPr/>
          <p:nvPr/>
        </p:nvGrpSpPr>
        <p:grpSpPr>
          <a:xfrm>
            <a:off x="8005500" y="3085975"/>
            <a:ext cx="9139500" cy="2720200"/>
            <a:chOff x="8005500" y="3085975"/>
            <a:chExt cx="9139500" cy="2720200"/>
          </a:xfrm>
        </p:grpSpPr>
        <p:sp>
          <p:nvSpPr>
            <p:cNvPr id="439" name="Google Shape;439;g14521a6994c_1_23"/>
            <p:cNvSpPr txBox="1"/>
            <p:nvPr/>
          </p:nvSpPr>
          <p:spPr>
            <a:xfrm>
              <a:off x="8005500" y="5236775"/>
              <a:ext cx="9139500" cy="5694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 10년치 지역별 실거래가 데이터 추출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40" name="Google Shape;440;g14521a6994c_1_23"/>
            <p:cNvPicPr preferRelativeResize="0"/>
            <p:nvPr/>
          </p:nvPicPr>
          <p:blipFill rotWithShape="1">
            <a:blip r:embed="rId4">
              <a:alphaModFix/>
            </a:blip>
            <a:srcRect l="12278" r="26019" b="49274"/>
            <a:stretch/>
          </p:blipFill>
          <p:spPr>
            <a:xfrm>
              <a:off x="8019175" y="3085975"/>
              <a:ext cx="9108252" cy="2150800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441" name="Google Shape;441;g14521a6994c_1_23"/>
          <p:cNvGrpSpPr/>
          <p:nvPr/>
        </p:nvGrpSpPr>
        <p:grpSpPr>
          <a:xfrm>
            <a:off x="11042925" y="6444975"/>
            <a:ext cx="3062400" cy="3193600"/>
            <a:chOff x="11042925" y="6444975"/>
            <a:chExt cx="3062400" cy="3193600"/>
          </a:xfrm>
        </p:grpSpPr>
        <p:sp>
          <p:nvSpPr>
            <p:cNvPr id="442" name="Google Shape;442;g14521a6994c_1_23"/>
            <p:cNvSpPr txBox="1"/>
            <p:nvPr/>
          </p:nvSpPr>
          <p:spPr>
            <a:xfrm>
              <a:off x="11042925" y="9069175"/>
              <a:ext cx="3062400" cy="5694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 시·군 단위로 취합 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43" name="Google Shape;443;g14521a6994c_1_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63812" y="6444975"/>
              <a:ext cx="3018975" cy="2624200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44" name="Google Shape;444;g14521a6994c_1_23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6. 실거래가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45" name="Google Shape;445;g14521a6994c_1_23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g14521a6994c_1_23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4521a6994c_0_45"/>
          <p:cNvSpPr txBox="1"/>
          <p:nvPr/>
        </p:nvSpPr>
        <p:spPr>
          <a:xfrm>
            <a:off x="12464650" y="3049075"/>
            <a:ext cx="5139300" cy="5986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1E3C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AutoNum type="arabicPeriod"/>
            </a:pPr>
            <a:r>
              <a:rPr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6가지 가중치 요소</a:t>
            </a: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(전력사용량, 재해위험도(지진), 재해위험도(태풍), 실거래가, sw기업개수, 평균 기온) 선정</a:t>
            </a: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AutoNum type="arabicPeriod"/>
            </a:pPr>
            <a:r>
              <a:rPr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측의 자문을 참고하여</a:t>
            </a: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(1) 전력사용량</a:t>
            </a:r>
            <a:endParaRPr sz="2600" b="1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(2) 재해위험도(지진)</a:t>
            </a:r>
            <a:endParaRPr sz="2600" b="1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(3) 기온                    </a:t>
            </a:r>
            <a:endParaRPr sz="2600" b="1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(4) 재해위험도(태풍)</a:t>
            </a:r>
            <a:endParaRPr sz="2600" b="1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(5) SW 기업 개수 </a:t>
            </a:r>
            <a:endParaRPr sz="2600" b="1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(6) 실거래가</a:t>
            </a:r>
            <a:endParaRPr sz="2600" b="1">
              <a:solidFill>
                <a:schemeClr val="dk1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순위 확정</a:t>
            </a: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2" name="Google Shape;452;g14521a6994c_0_45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가중치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53" name="Google Shape;453;g14521a6994c_0_45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4" name="Google Shape;454;g14521a6994c_0_45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55" name="Google Shape;455;g14521a6994c_0_45"/>
          <p:cNvGrpSpPr/>
          <p:nvPr/>
        </p:nvGrpSpPr>
        <p:grpSpPr>
          <a:xfrm>
            <a:off x="716488" y="3049074"/>
            <a:ext cx="11369413" cy="6121601"/>
            <a:chOff x="716488" y="3114074"/>
            <a:chExt cx="11369413" cy="6121601"/>
          </a:xfrm>
        </p:grpSpPr>
        <p:pic>
          <p:nvPicPr>
            <p:cNvPr id="456" name="Google Shape;456;g14521a6994c_0_45"/>
            <p:cNvPicPr preferRelativeResize="0"/>
            <p:nvPr/>
          </p:nvPicPr>
          <p:blipFill rotWithShape="1">
            <a:blip r:embed="rId3">
              <a:alphaModFix/>
            </a:blip>
            <a:srcRect l="12590" t="15801" r="11473" b="31243"/>
            <a:stretch/>
          </p:blipFill>
          <p:spPr>
            <a:xfrm>
              <a:off x="733187" y="3114074"/>
              <a:ext cx="6881780" cy="5521299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57" name="Google Shape;457;g14521a6994c_0_45"/>
            <p:cNvPicPr preferRelativeResize="0"/>
            <p:nvPr/>
          </p:nvPicPr>
          <p:blipFill rotWithShape="1">
            <a:blip r:embed="rId4">
              <a:alphaModFix/>
            </a:blip>
            <a:srcRect l="1422" r="6826"/>
            <a:stretch/>
          </p:blipFill>
          <p:spPr>
            <a:xfrm>
              <a:off x="3705275" y="6952850"/>
              <a:ext cx="8380626" cy="1911125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58" name="Google Shape;458;g14521a6994c_0_45"/>
            <p:cNvSpPr txBox="1"/>
            <p:nvPr/>
          </p:nvSpPr>
          <p:spPr>
            <a:xfrm>
              <a:off x="716488" y="8635375"/>
              <a:ext cx="11369400" cy="6003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가중치에 대해 </a:t>
              </a:r>
              <a:r>
                <a:rPr lang="en-US" sz="2700">
                  <a:solidFill>
                    <a:srgbClr val="00FF00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네이버 클라우드 플랫폼</a:t>
              </a:r>
              <a:r>
                <a:rPr lang="en-US" sz="25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측에 자문 요청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521a6994c_1_39"/>
          <p:cNvSpPr txBox="1"/>
          <p:nvPr/>
        </p:nvSpPr>
        <p:spPr>
          <a:xfrm>
            <a:off x="7764988" y="7401570"/>
            <a:ext cx="9157500" cy="249296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단위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통일을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위해</a:t>
            </a:r>
            <a:endParaRPr sz="2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예측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전력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감소량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·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sw기업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개수는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큰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순서대로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endParaRPr sz="2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지진위험도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·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태풍위험도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·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실거래가는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작은</a:t>
            </a: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순서대로</a:t>
            </a:r>
            <a:endParaRPr sz="2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109~1점까지 </a:t>
            </a:r>
            <a:r>
              <a:rPr lang="en-US" sz="2500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부여</a:t>
            </a:r>
            <a:endParaRPr sz="2500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64" name="Google Shape;464;g14521a6994c_1_39"/>
          <p:cNvGraphicFramePr/>
          <p:nvPr>
            <p:extLst>
              <p:ext uri="{D42A27DB-BD31-4B8C-83A1-F6EECF244321}">
                <p14:modId xmlns:p14="http://schemas.microsoft.com/office/powerpoint/2010/main" val="2710722540"/>
              </p:ext>
            </p:extLst>
          </p:nvPr>
        </p:nvGraphicFramePr>
        <p:xfrm>
          <a:off x="1240900" y="3341738"/>
          <a:ext cx="5897500" cy="3466350"/>
        </p:xfrm>
        <a:graphic>
          <a:graphicData uri="http://schemas.openxmlformats.org/drawingml/2006/table">
            <a:tbl>
              <a:tblPr>
                <a:noFill/>
                <a:tableStyleId>{C8793063-5F6E-4FBF-ADBE-7F7AAD86D072}</a:tableStyleId>
              </a:tblPr>
              <a:tblGrid>
                <a:gridCol w="294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예측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전력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감소량</a:t>
                      </a:r>
                      <a:endParaRPr sz="105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0.285</a:t>
                      </a:r>
                      <a:endParaRPr sz="105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재난위험도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</a:t>
                      </a: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지진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5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0.238</a:t>
                      </a:r>
                      <a:endParaRPr sz="105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평균 기온</a:t>
                      </a:r>
                      <a:endParaRPr sz="105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0.19</a:t>
                      </a:r>
                      <a:endParaRPr sz="105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재난위험도(태풍)</a:t>
                      </a:r>
                      <a:endParaRPr sz="105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0.142</a:t>
                      </a:r>
                      <a:endParaRPr sz="105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SW 기업 개수</a:t>
                      </a:r>
                      <a:endParaRPr sz="105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0.095</a:t>
                      </a:r>
                      <a:endParaRPr sz="105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실거래가</a:t>
                      </a:r>
                      <a:endParaRPr sz="105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0.047</a:t>
                      </a:r>
                      <a:endParaRPr sz="105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5" name="Google Shape;465;g14521a6994c_1_39"/>
          <p:cNvSpPr/>
          <p:nvPr/>
        </p:nvSpPr>
        <p:spPr>
          <a:xfrm>
            <a:off x="1240900" y="2747175"/>
            <a:ext cx="5897400" cy="600000"/>
          </a:xfrm>
          <a:prstGeom prst="rect">
            <a:avLst/>
          </a:prstGeom>
          <a:solidFill>
            <a:srgbClr val="0C2255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가중치 계수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7" name="Google Shape;467;g14521a6994c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300" y="8000226"/>
            <a:ext cx="5853000" cy="2039825"/>
          </a:xfrm>
          <a:prstGeom prst="rect">
            <a:avLst/>
          </a:prstGeom>
          <a:noFill/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8" name="Google Shape;468;g14521a6994c_1_39"/>
          <p:cNvSpPr txBox="1"/>
          <p:nvPr/>
        </p:nvSpPr>
        <p:spPr>
          <a:xfrm>
            <a:off x="1240900" y="7037818"/>
            <a:ext cx="5887800" cy="1154132"/>
          </a:xfrm>
          <a:prstGeom prst="rect">
            <a:avLst/>
          </a:prstGeom>
          <a:solidFill>
            <a:srgbClr val="0C2255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계수</a:t>
            </a:r>
            <a:r>
              <a:rPr lang="en-US" sz="23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산정식</a:t>
            </a:r>
            <a:endParaRPr sz="2300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en-US" sz="1900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다기준의사결정방법</a:t>
            </a:r>
            <a:r>
              <a:rPr lang="en-US" sz="19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중 Churchman-</a:t>
            </a:r>
            <a:r>
              <a:rPr lang="en-US" sz="1900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Ackoff법</a:t>
            </a:r>
            <a:r>
              <a:rPr lang="en-US" sz="19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사용</a:t>
            </a:r>
            <a:r>
              <a:rPr lang="en-US" sz="19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900" dirty="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9" name="Google Shape;469;g14521a6994c_1_39"/>
          <p:cNvPicPr preferRelativeResize="0"/>
          <p:nvPr/>
        </p:nvPicPr>
        <p:blipFill rotWithShape="1">
          <a:blip r:embed="rId4">
            <a:alphaModFix/>
          </a:blip>
          <a:srcRect b="9861"/>
          <a:stretch/>
        </p:blipFill>
        <p:spPr>
          <a:xfrm>
            <a:off x="7765000" y="2955225"/>
            <a:ext cx="9153525" cy="4060925"/>
          </a:xfrm>
          <a:prstGeom prst="rect">
            <a:avLst/>
          </a:prstGeom>
          <a:noFill/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0" name="Google Shape;470;g14521a6994c_1_39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가중치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71" name="Google Shape;471;g14521a6994c_1_39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2" name="Google Shape;472;g14521a6994c_1_39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g14521a6994c_1_39"/>
          <p:cNvSpPr txBox="1"/>
          <p:nvPr/>
        </p:nvSpPr>
        <p:spPr>
          <a:xfrm>
            <a:off x="2398400" y="9700700"/>
            <a:ext cx="474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459cc6001b_9_137"/>
          <p:cNvSpPr txBox="1"/>
          <p:nvPr/>
        </p:nvSpPr>
        <p:spPr>
          <a:xfrm>
            <a:off x="1862275" y="6327025"/>
            <a:ext cx="5430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 1차 입지 선정</a:t>
            </a:r>
            <a:endParaRPr sz="3200" b="1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 2차 입지 선정</a:t>
            </a:r>
            <a:endParaRPr sz="3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9" name="Google Shape;479;g1459cc6001b_9_137"/>
          <p:cNvSpPr/>
          <p:nvPr/>
        </p:nvSpPr>
        <p:spPr>
          <a:xfrm>
            <a:off x="1217863" y="1168775"/>
            <a:ext cx="15420000" cy="39636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0" name="Google Shape;480;g1459cc6001b_9_137"/>
          <p:cNvGrpSpPr/>
          <p:nvPr/>
        </p:nvGrpSpPr>
        <p:grpSpPr>
          <a:xfrm>
            <a:off x="1862275" y="2604125"/>
            <a:ext cx="4805824" cy="1123950"/>
            <a:chOff x="1862275" y="2604125"/>
            <a:chExt cx="4805824" cy="1123950"/>
          </a:xfrm>
        </p:grpSpPr>
        <p:sp>
          <p:nvSpPr>
            <p:cNvPr id="481" name="Google Shape;481;g1459cc6001b_9_137"/>
            <p:cNvSpPr txBox="1"/>
            <p:nvPr/>
          </p:nvSpPr>
          <p:spPr>
            <a:xfrm>
              <a:off x="3056099" y="2604125"/>
              <a:ext cx="3612000" cy="10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>
                  <a:solidFill>
                    <a:srgbClr val="0C2255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분석 결과</a:t>
              </a:r>
              <a:endParaRPr sz="65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grpSp>
          <p:nvGrpSpPr>
            <p:cNvPr id="482" name="Google Shape;482;g1459cc6001b_9_137"/>
            <p:cNvGrpSpPr/>
            <p:nvPr/>
          </p:nvGrpSpPr>
          <p:grpSpPr>
            <a:xfrm>
              <a:off x="1862275" y="2616875"/>
              <a:ext cx="1083600" cy="1111200"/>
              <a:chOff x="1862275" y="2616875"/>
              <a:chExt cx="1083600" cy="1111200"/>
            </a:xfrm>
          </p:grpSpPr>
          <p:sp>
            <p:nvSpPr>
              <p:cNvPr id="483" name="Google Shape;483;g1459cc6001b_9_137"/>
              <p:cNvSpPr/>
              <p:nvPr/>
            </p:nvSpPr>
            <p:spPr>
              <a:xfrm>
                <a:off x="1862275" y="2616875"/>
                <a:ext cx="1083600" cy="1111200"/>
              </a:xfrm>
              <a:prstGeom prst="ellipse">
                <a:avLst/>
              </a:prstGeom>
              <a:solidFill>
                <a:srgbClr val="0C2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0" u="none" strike="noStrike" cap="non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484" name="Google Shape;484;g1459cc6001b_9_137"/>
              <p:cNvSpPr txBox="1"/>
              <p:nvPr/>
            </p:nvSpPr>
            <p:spPr>
              <a:xfrm>
                <a:off x="2153065" y="2679605"/>
                <a:ext cx="53250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6200" dirty="0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3</a:t>
                </a:r>
                <a:endParaRPr sz="6200" i="0" u="none" strike="noStrike" cap="none" dirty="0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grpSp>
        <p:nvGrpSpPr>
          <p:cNvPr id="485" name="Google Shape;485;g1459cc6001b_9_137"/>
          <p:cNvGrpSpPr/>
          <p:nvPr/>
        </p:nvGrpSpPr>
        <p:grpSpPr>
          <a:xfrm>
            <a:off x="1217864" y="-11"/>
            <a:ext cx="17113941" cy="10287000"/>
            <a:chOff x="1217864" y="-11"/>
            <a:chExt cx="17113941" cy="10287000"/>
          </a:xfrm>
        </p:grpSpPr>
        <p:sp>
          <p:nvSpPr>
            <p:cNvPr id="486" name="Google Shape;486;g1459cc6001b_9_137"/>
            <p:cNvSpPr/>
            <p:nvPr/>
          </p:nvSpPr>
          <p:spPr>
            <a:xfrm rot="10800000">
              <a:off x="9144005" y="-11"/>
              <a:ext cx="9187800" cy="10287000"/>
            </a:xfrm>
            <a:prstGeom prst="rtTriangle">
              <a:avLst/>
            </a:prstGeom>
            <a:solidFill>
              <a:srgbClr val="0C2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7" name="Google Shape;487;g1459cc6001b_9_137"/>
            <p:cNvCxnSpPr/>
            <p:nvPr/>
          </p:nvCxnSpPr>
          <p:spPr>
            <a:xfrm>
              <a:off x="1217877" y="1180770"/>
              <a:ext cx="9385200" cy="0"/>
            </a:xfrm>
            <a:prstGeom prst="straightConnector1">
              <a:avLst/>
            </a:prstGeom>
            <a:noFill/>
            <a:ln w="76200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g1459cc6001b_9_137"/>
            <p:cNvCxnSpPr/>
            <p:nvPr/>
          </p:nvCxnSpPr>
          <p:spPr>
            <a:xfrm>
              <a:off x="1217864" y="9149245"/>
              <a:ext cx="16286700" cy="38400"/>
            </a:xfrm>
            <a:prstGeom prst="straightConnector1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3c26e5306_0_159"/>
          <p:cNvSpPr/>
          <p:nvPr/>
        </p:nvSpPr>
        <p:spPr>
          <a:xfrm>
            <a:off x="122713" y="0"/>
            <a:ext cx="6134100" cy="10287000"/>
          </a:xfrm>
          <a:prstGeom prst="parallelogram">
            <a:avLst>
              <a:gd name="adj" fmla="val 25000"/>
            </a:avLst>
          </a:pr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43c26e5306_0_159"/>
          <p:cNvSpPr/>
          <p:nvPr/>
        </p:nvSpPr>
        <p:spPr>
          <a:xfrm>
            <a:off x="1789688" y="5135325"/>
            <a:ext cx="15420000" cy="39636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43c26e5306_0_159"/>
          <p:cNvSpPr/>
          <p:nvPr/>
        </p:nvSpPr>
        <p:spPr>
          <a:xfrm>
            <a:off x="728913" y="0"/>
            <a:ext cx="6134100" cy="10287000"/>
          </a:xfrm>
          <a:prstGeom prst="parallelogram">
            <a:avLst>
              <a:gd name="adj" fmla="val 25000"/>
            </a:avLst>
          </a:prstGeom>
          <a:solidFill>
            <a:srgbClr val="0C22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g143c26e5306_0_159"/>
          <p:cNvCxnSpPr/>
          <p:nvPr/>
        </p:nvCxnSpPr>
        <p:spPr>
          <a:xfrm flipH="1">
            <a:off x="3199454" y="1208546"/>
            <a:ext cx="14010300" cy="55800"/>
          </a:xfrm>
          <a:prstGeom prst="straightConnector1">
            <a:avLst/>
          </a:prstGeom>
          <a:noFill/>
          <a:ln w="76200" cap="flat" cmpd="sng">
            <a:solidFill>
              <a:srgbClr val="0C225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g143c26e5306_0_159"/>
          <p:cNvCxnSpPr/>
          <p:nvPr/>
        </p:nvCxnSpPr>
        <p:spPr>
          <a:xfrm flipH="1">
            <a:off x="3199454" y="9098921"/>
            <a:ext cx="14010300" cy="55800"/>
          </a:xfrm>
          <a:prstGeom prst="straightConnector1">
            <a:avLst/>
          </a:prstGeom>
          <a:noFill/>
          <a:ln w="76200" cap="flat" cmpd="sng">
            <a:solidFill>
              <a:srgbClr val="0C22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g143c26e5306_0_159"/>
          <p:cNvSpPr txBox="1"/>
          <p:nvPr/>
        </p:nvSpPr>
        <p:spPr>
          <a:xfrm>
            <a:off x="1478921" y="4750695"/>
            <a:ext cx="4634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CONTENTS</a:t>
            </a:r>
            <a:endParaRPr sz="5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80" name="Google Shape;180;g143c26e5306_0_159"/>
          <p:cNvGrpSpPr/>
          <p:nvPr/>
        </p:nvGrpSpPr>
        <p:grpSpPr>
          <a:xfrm>
            <a:off x="6935760" y="2397550"/>
            <a:ext cx="4480890" cy="2456600"/>
            <a:chOff x="6935760" y="2397550"/>
            <a:chExt cx="4480890" cy="2456600"/>
          </a:xfrm>
        </p:grpSpPr>
        <p:sp>
          <p:nvSpPr>
            <p:cNvPr id="181" name="Google Shape;181;g143c26e5306_0_159"/>
            <p:cNvSpPr txBox="1"/>
            <p:nvPr/>
          </p:nvSpPr>
          <p:spPr>
            <a:xfrm>
              <a:off x="7847201" y="2397550"/>
              <a:ext cx="2035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solidFill>
                    <a:srgbClr val="0C2255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분석 개요</a:t>
              </a:r>
              <a:endParaRPr sz="34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182" name="Google Shape;182;g143c26e5306_0_159"/>
            <p:cNvSpPr txBox="1"/>
            <p:nvPr/>
          </p:nvSpPr>
          <p:spPr>
            <a:xfrm>
              <a:off x="7685250" y="3222450"/>
              <a:ext cx="37314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데이터센터란?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데이터센터 입지조건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주제 문제 정의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183" name="Google Shape;183;g143c26e5306_0_159"/>
            <p:cNvGrpSpPr/>
            <p:nvPr/>
          </p:nvGrpSpPr>
          <p:grpSpPr>
            <a:xfrm>
              <a:off x="6935760" y="2678321"/>
              <a:ext cx="734400" cy="796800"/>
              <a:chOff x="384497" y="5805438"/>
              <a:chExt cx="734400" cy="796800"/>
            </a:xfrm>
          </p:grpSpPr>
          <p:sp>
            <p:nvSpPr>
              <p:cNvPr id="184" name="Google Shape;184;g143c26e5306_0_159"/>
              <p:cNvSpPr/>
              <p:nvPr/>
            </p:nvSpPr>
            <p:spPr>
              <a:xfrm>
                <a:off x="384497" y="5805438"/>
                <a:ext cx="734400" cy="796800"/>
              </a:xfrm>
              <a:prstGeom prst="ellipse">
                <a:avLst/>
              </a:prstGeom>
              <a:solidFill>
                <a:srgbClr val="0C2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0" u="none" strike="noStrike" cap="non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185" name="Google Shape;185;g143c26e5306_0_159"/>
              <p:cNvSpPr txBox="1"/>
              <p:nvPr/>
            </p:nvSpPr>
            <p:spPr>
              <a:xfrm>
                <a:off x="489510" y="5867880"/>
                <a:ext cx="5325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4000" i="0" u="none" strike="noStrike" cap="none" dirty="0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1</a:t>
                </a:r>
                <a:endParaRPr sz="4000" i="0" u="none" strike="noStrike" cap="none" dirty="0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  <p:cxnSp>
          <p:nvCxnSpPr>
            <p:cNvPr id="186" name="Google Shape;186;g143c26e5306_0_159"/>
            <p:cNvCxnSpPr/>
            <p:nvPr/>
          </p:nvCxnSpPr>
          <p:spPr>
            <a:xfrm>
              <a:off x="7584428" y="3060165"/>
              <a:ext cx="3418500" cy="16500"/>
            </a:xfrm>
            <a:prstGeom prst="straightConnector1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7" name="Google Shape;187;g143c26e5306_0_159"/>
          <p:cNvGrpSpPr/>
          <p:nvPr/>
        </p:nvGrpSpPr>
        <p:grpSpPr>
          <a:xfrm>
            <a:off x="12269234" y="2389900"/>
            <a:ext cx="4816591" cy="2464250"/>
            <a:chOff x="12269235" y="2389900"/>
            <a:chExt cx="4816591" cy="2464250"/>
          </a:xfrm>
        </p:grpSpPr>
        <p:sp>
          <p:nvSpPr>
            <p:cNvPr id="188" name="Google Shape;188;g143c26e5306_0_159"/>
            <p:cNvSpPr txBox="1"/>
            <p:nvPr/>
          </p:nvSpPr>
          <p:spPr>
            <a:xfrm>
              <a:off x="13159606" y="2389900"/>
              <a:ext cx="30384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분석 과정</a:t>
              </a:r>
              <a:endParaRPr sz="3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89" name="Google Shape;189;g143c26e5306_0_159"/>
            <p:cNvSpPr txBox="1"/>
            <p:nvPr/>
          </p:nvSpPr>
          <p:spPr>
            <a:xfrm>
              <a:off x="13018725" y="3222450"/>
              <a:ext cx="40671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분석 모델 전체 프로세스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가중치 요인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가중치 설정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190" name="Google Shape;190;g143c26e5306_0_159"/>
            <p:cNvGrpSpPr/>
            <p:nvPr/>
          </p:nvGrpSpPr>
          <p:grpSpPr>
            <a:xfrm>
              <a:off x="12269235" y="2678321"/>
              <a:ext cx="734400" cy="796800"/>
              <a:chOff x="384497" y="5805438"/>
              <a:chExt cx="734400" cy="796800"/>
            </a:xfrm>
          </p:grpSpPr>
          <p:sp>
            <p:nvSpPr>
              <p:cNvPr id="191" name="Google Shape;191;g143c26e5306_0_159"/>
              <p:cNvSpPr/>
              <p:nvPr/>
            </p:nvSpPr>
            <p:spPr>
              <a:xfrm>
                <a:off x="384497" y="5805438"/>
                <a:ext cx="734400" cy="796800"/>
              </a:xfrm>
              <a:prstGeom prst="ellipse">
                <a:avLst/>
              </a:prstGeom>
              <a:solidFill>
                <a:srgbClr val="0C2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0" u="none" strike="noStrike" cap="non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192" name="Google Shape;192;g143c26e5306_0_159"/>
              <p:cNvSpPr txBox="1"/>
              <p:nvPr/>
            </p:nvSpPr>
            <p:spPr>
              <a:xfrm>
                <a:off x="490243" y="5853592"/>
                <a:ext cx="5325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4000" dirty="0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2</a:t>
                </a:r>
                <a:endParaRPr sz="4000" i="0" u="none" strike="noStrike" cap="none" dirty="0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  <p:cxnSp>
          <p:nvCxnSpPr>
            <p:cNvPr id="193" name="Google Shape;193;g143c26e5306_0_159"/>
            <p:cNvCxnSpPr/>
            <p:nvPr/>
          </p:nvCxnSpPr>
          <p:spPr>
            <a:xfrm>
              <a:off x="12917903" y="3060165"/>
              <a:ext cx="3418500" cy="16500"/>
            </a:xfrm>
            <a:prstGeom prst="straightConnector1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4" name="Google Shape;194;g143c26e5306_0_159"/>
          <p:cNvGrpSpPr/>
          <p:nvPr/>
        </p:nvGrpSpPr>
        <p:grpSpPr>
          <a:xfrm>
            <a:off x="12269234" y="6320500"/>
            <a:ext cx="4067190" cy="1879100"/>
            <a:chOff x="12269235" y="6320500"/>
            <a:chExt cx="4067190" cy="1879100"/>
          </a:xfrm>
        </p:grpSpPr>
        <p:sp>
          <p:nvSpPr>
            <p:cNvPr id="195" name="Google Shape;195;g143c26e5306_0_159"/>
            <p:cNvSpPr txBox="1"/>
            <p:nvPr/>
          </p:nvSpPr>
          <p:spPr>
            <a:xfrm>
              <a:off x="13180665" y="6320500"/>
              <a:ext cx="19254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활용 방안</a:t>
              </a:r>
              <a:endParaRPr sz="33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96" name="Google Shape;196;g143c26e5306_0_159"/>
            <p:cNvSpPr txBox="1"/>
            <p:nvPr/>
          </p:nvSpPr>
          <p:spPr>
            <a:xfrm>
              <a:off x="13018725" y="7145400"/>
              <a:ext cx="3317700" cy="10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기대 효과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활용 방안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grpSp>
          <p:nvGrpSpPr>
            <p:cNvPr id="197" name="Google Shape;197;g143c26e5306_0_159"/>
            <p:cNvGrpSpPr/>
            <p:nvPr/>
          </p:nvGrpSpPr>
          <p:grpSpPr>
            <a:xfrm>
              <a:off x="12269235" y="6601271"/>
              <a:ext cx="734400" cy="796800"/>
              <a:chOff x="384497" y="5805438"/>
              <a:chExt cx="734400" cy="796800"/>
            </a:xfrm>
          </p:grpSpPr>
          <p:sp>
            <p:nvSpPr>
              <p:cNvPr id="198" name="Google Shape;198;g143c26e5306_0_159"/>
              <p:cNvSpPr/>
              <p:nvPr/>
            </p:nvSpPr>
            <p:spPr>
              <a:xfrm>
                <a:off x="384497" y="5805438"/>
                <a:ext cx="734400" cy="796800"/>
              </a:xfrm>
              <a:prstGeom prst="ellipse">
                <a:avLst/>
              </a:prstGeom>
              <a:solidFill>
                <a:srgbClr val="0C2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0" u="none" strike="noStrike" cap="non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199" name="Google Shape;199;g143c26e5306_0_159"/>
              <p:cNvSpPr txBox="1"/>
              <p:nvPr/>
            </p:nvSpPr>
            <p:spPr>
              <a:xfrm>
                <a:off x="471287" y="5879950"/>
                <a:ext cx="5325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4000" dirty="0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4</a:t>
                </a:r>
                <a:endParaRPr sz="4000" i="0" u="none" strike="noStrike" cap="none" dirty="0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  <p:cxnSp>
          <p:nvCxnSpPr>
            <p:cNvPr id="200" name="Google Shape;200;g143c26e5306_0_159"/>
            <p:cNvCxnSpPr/>
            <p:nvPr/>
          </p:nvCxnSpPr>
          <p:spPr>
            <a:xfrm>
              <a:off x="12917903" y="6983115"/>
              <a:ext cx="3418500" cy="16500"/>
            </a:xfrm>
            <a:prstGeom prst="straightConnector1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1" name="Google Shape;201;g143c26e5306_0_159"/>
          <p:cNvSpPr/>
          <p:nvPr/>
        </p:nvSpPr>
        <p:spPr>
          <a:xfrm>
            <a:off x="6935747" y="6601271"/>
            <a:ext cx="734400" cy="796800"/>
          </a:xfrm>
          <a:prstGeom prst="ellipse">
            <a:avLst/>
          </a:prstGeom>
          <a:solidFill>
            <a:srgbClr val="0C22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i="0" u="none" strike="noStrike" cap="none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202" name="Google Shape;202;g143c26e5306_0_159"/>
          <p:cNvGrpSpPr/>
          <p:nvPr/>
        </p:nvGrpSpPr>
        <p:grpSpPr>
          <a:xfrm>
            <a:off x="7036825" y="6320500"/>
            <a:ext cx="3966090" cy="1879100"/>
            <a:chOff x="7036825" y="6320500"/>
            <a:chExt cx="3966090" cy="1879100"/>
          </a:xfrm>
        </p:grpSpPr>
        <p:sp>
          <p:nvSpPr>
            <p:cNvPr id="203" name="Google Shape;203;g143c26e5306_0_159"/>
            <p:cNvSpPr txBox="1"/>
            <p:nvPr/>
          </p:nvSpPr>
          <p:spPr>
            <a:xfrm>
              <a:off x="7847174" y="6320500"/>
              <a:ext cx="29175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solidFill>
                    <a:srgbClr val="0C2255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분석 결과</a:t>
              </a:r>
              <a:endParaRPr sz="35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sp>
          <p:nvSpPr>
            <p:cNvPr id="204" name="Google Shape;204;g143c26e5306_0_159"/>
            <p:cNvSpPr txBox="1"/>
            <p:nvPr/>
          </p:nvSpPr>
          <p:spPr>
            <a:xfrm>
              <a:off x="7685234" y="7145400"/>
              <a:ext cx="2917500" cy="10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1차 입지 선정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C2255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◦ 2차 입지 선정</a:t>
              </a:r>
              <a:endParaRPr sz="2500" b="1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5" name="Google Shape;205;g143c26e5306_0_159"/>
            <p:cNvSpPr txBox="1"/>
            <p:nvPr/>
          </p:nvSpPr>
          <p:spPr>
            <a:xfrm>
              <a:off x="7036825" y="6659903"/>
              <a:ext cx="532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4000" dirty="0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3</a:t>
              </a:r>
              <a:endParaRPr sz="4000" i="0" u="none" strike="noStrike" cap="none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cxnSp>
          <p:nvCxnSpPr>
            <p:cNvPr id="206" name="Google Shape;206;g143c26e5306_0_159"/>
            <p:cNvCxnSpPr/>
            <p:nvPr/>
          </p:nvCxnSpPr>
          <p:spPr>
            <a:xfrm>
              <a:off x="7584415" y="6983115"/>
              <a:ext cx="3418500" cy="16500"/>
            </a:xfrm>
            <a:prstGeom prst="straightConnector1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43f788b095_5_3"/>
          <p:cNvSpPr/>
          <p:nvPr/>
        </p:nvSpPr>
        <p:spPr>
          <a:xfrm>
            <a:off x="10251296" y="5594250"/>
            <a:ext cx="1635600" cy="71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D7E7"/>
          </a:solidFill>
          <a:ln w="9525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g143f788b095_5_3"/>
          <p:cNvGrpSpPr/>
          <p:nvPr/>
        </p:nvGrpSpPr>
        <p:grpSpPr>
          <a:xfrm>
            <a:off x="1226775" y="4044850"/>
            <a:ext cx="7270800" cy="3974700"/>
            <a:chOff x="607500" y="4033163"/>
            <a:chExt cx="7270800" cy="3974700"/>
          </a:xfrm>
        </p:grpSpPr>
        <p:sp>
          <p:nvSpPr>
            <p:cNvPr id="495" name="Google Shape;495;g143f788b095_5_3"/>
            <p:cNvSpPr txBox="1"/>
            <p:nvPr/>
          </p:nvSpPr>
          <p:spPr>
            <a:xfrm>
              <a:off x="607500" y="7022663"/>
              <a:ext cx="7270800" cy="9852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데이터 센터의 수도권 과밀화를 해결하기 위해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700" b="1">
                  <a:solidFill>
                    <a:srgbClr val="FFFF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비수도권 지역</a:t>
              </a: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5곳 선정</a:t>
              </a:r>
              <a:endParaRPr sz="25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96" name="Google Shape;496;g143f788b095_5_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2488" y="4033163"/>
              <a:ext cx="7239876" cy="2989476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97" name="Google Shape;497;g143f788b095_5_3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1차 입지 선정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98" name="Google Shape;498;g143f788b095_5_3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9" name="Google Shape;499;g143f788b095_5_3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결과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00" name="Google Shape;500;g143f788b095_5_3"/>
          <p:cNvGrpSpPr/>
          <p:nvPr/>
        </p:nvGrpSpPr>
        <p:grpSpPr>
          <a:xfrm>
            <a:off x="13640625" y="2523552"/>
            <a:ext cx="3420600" cy="6888698"/>
            <a:chOff x="12522475" y="2772477"/>
            <a:chExt cx="3420600" cy="6888698"/>
          </a:xfrm>
        </p:grpSpPr>
        <p:grpSp>
          <p:nvGrpSpPr>
            <p:cNvPr id="501" name="Google Shape;501;g143f788b095_5_3"/>
            <p:cNvGrpSpPr/>
            <p:nvPr/>
          </p:nvGrpSpPr>
          <p:grpSpPr>
            <a:xfrm>
              <a:off x="12537628" y="2772477"/>
              <a:ext cx="3391721" cy="6319303"/>
              <a:chOff x="12953142" y="2661546"/>
              <a:chExt cx="2863178" cy="5248155"/>
            </a:xfrm>
          </p:grpSpPr>
          <p:pic>
            <p:nvPicPr>
              <p:cNvPr id="502" name="Google Shape;502;g143f788b095_5_3"/>
              <p:cNvPicPr preferRelativeResize="0"/>
              <p:nvPr/>
            </p:nvPicPr>
            <p:blipFill rotWithShape="1">
              <a:blip r:embed="rId4">
                <a:alphaModFix/>
              </a:blip>
              <a:srcRect l="9372" t="37488" r="72249"/>
              <a:stretch/>
            </p:blipFill>
            <p:spPr>
              <a:xfrm>
                <a:off x="12953153" y="2661546"/>
                <a:ext cx="2863167" cy="5248155"/>
              </a:xfrm>
              <a:prstGeom prst="rect">
                <a:avLst/>
              </a:prstGeom>
              <a:noFill/>
              <a:ln w="28575" cap="flat" cmpd="sng">
                <a:solidFill>
                  <a:srgbClr val="0C2255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503" name="Google Shape;503;g143f788b095_5_3"/>
              <p:cNvSpPr/>
              <p:nvPr/>
            </p:nvSpPr>
            <p:spPr>
              <a:xfrm>
                <a:off x="12953142" y="3162668"/>
                <a:ext cx="2863166" cy="412551"/>
              </a:xfrm>
              <a:prstGeom prst="rect">
                <a:avLst/>
              </a:prstGeom>
              <a:noFill/>
              <a:ln w="28575" cap="flat" cmpd="sng">
                <a:solidFill>
                  <a:srgbClr val="98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g143f788b095_5_3"/>
              <p:cNvSpPr/>
              <p:nvPr/>
            </p:nvSpPr>
            <p:spPr>
              <a:xfrm>
                <a:off x="12953142" y="4551075"/>
                <a:ext cx="2863166" cy="412551"/>
              </a:xfrm>
              <a:prstGeom prst="rect">
                <a:avLst/>
              </a:prstGeom>
              <a:noFill/>
              <a:ln w="28575" cap="flat" cmpd="sng">
                <a:solidFill>
                  <a:srgbClr val="98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g143f788b095_5_3"/>
              <p:cNvSpPr/>
              <p:nvPr/>
            </p:nvSpPr>
            <p:spPr>
              <a:xfrm>
                <a:off x="12953153" y="6460094"/>
                <a:ext cx="2863166" cy="897402"/>
              </a:xfrm>
              <a:prstGeom prst="rect">
                <a:avLst/>
              </a:prstGeom>
              <a:noFill/>
              <a:ln w="28575" cap="flat" cmpd="sng">
                <a:solidFill>
                  <a:srgbClr val="98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g143f788b095_5_3"/>
              <p:cNvSpPr/>
              <p:nvPr/>
            </p:nvSpPr>
            <p:spPr>
              <a:xfrm>
                <a:off x="12953142" y="5505585"/>
                <a:ext cx="2863166" cy="412551"/>
              </a:xfrm>
              <a:prstGeom prst="rect">
                <a:avLst/>
              </a:prstGeom>
              <a:noFill/>
              <a:ln w="28575" cap="flat" cmpd="sng">
                <a:solidFill>
                  <a:srgbClr val="98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g143f788b095_5_3"/>
            <p:cNvSpPr txBox="1"/>
            <p:nvPr/>
          </p:nvSpPr>
          <p:spPr>
            <a:xfrm>
              <a:off x="12522475" y="9091775"/>
              <a:ext cx="3420600" cy="5694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가중치 요소 반영 결과</a:t>
              </a:r>
              <a:endParaRPr sz="2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43f788b095_2_41"/>
          <p:cNvSpPr/>
          <p:nvPr/>
        </p:nvSpPr>
        <p:spPr>
          <a:xfrm>
            <a:off x="290700" y="3093550"/>
            <a:ext cx="4422000" cy="581700"/>
          </a:xfrm>
          <a:prstGeom prst="rect">
            <a:avLst/>
          </a:prstGeom>
          <a:solidFill>
            <a:srgbClr val="0C2255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고속도로</a:t>
            </a:r>
            <a:r>
              <a:rPr lang="en-US" sz="25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IC </a:t>
            </a:r>
            <a:r>
              <a:rPr lang="en-US" sz="2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접근성</a:t>
            </a:r>
            <a:endParaRPr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3" name="Google Shape;513;g143f788b095_2_41"/>
          <p:cNvSpPr/>
          <p:nvPr/>
        </p:nvSpPr>
        <p:spPr>
          <a:xfrm>
            <a:off x="6246636" y="3113950"/>
            <a:ext cx="5559300" cy="540900"/>
          </a:xfrm>
          <a:prstGeom prst="rect">
            <a:avLst/>
          </a:prstGeom>
          <a:solidFill>
            <a:srgbClr val="0C2255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산사태</a:t>
            </a:r>
            <a:r>
              <a:rPr lang="en-US" sz="25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위험</a:t>
            </a:r>
            <a:r>
              <a:rPr lang="en-US" sz="25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</a:t>
            </a:r>
            <a:r>
              <a:rPr lang="en-US" sz="24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5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·  </a:t>
            </a:r>
            <a:r>
              <a:rPr lang="en-US" sz="2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하천</a:t>
            </a:r>
            <a:r>
              <a:rPr lang="en-US" sz="25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· </a:t>
            </a:r>
            <a:r>
              <a:rPr lang="en-US" sz="2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도로망</a:t>
            </a:r>
            <a:endParaRPr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4" name="Google Shape;514;g143f788b095_2_41"/>
          <p:cNvSpPr/>
          <p:nvPr/>
        </p:nvSpPr>
        <p:spPr>
          <a:xfrm>
            <a:off x="12878075" y="3113950"/>
            <a:ext cx="5057100" cy="540900"/>
          </a:xfrm>
          <a:prstGeom prst="rect">
            <a:avLst/>
          </a:prstGeom>
          <a:solidFill>
            <a:srgbClr val="0C2255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5" name="Google Shape;515;g143f788b095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00" y="4278725"/>
            <a:ext cx="4421999" cy="421293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43f788b095_2_41"/>
          <p:cNvSpPr/>
          <p:nvPr/>
        </p:nvSpPr>
        <p:spPr>
          <a:xfrm>
            <a:off x="11650938" y="5984988"/>
            <a:ext cx="951900" cy="800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C2255"/>
          </a:solidFill>
          <a:ln w="952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7" name="Google Shape;517;g143f788b095_2_41"/>
          <p:cNvGrpSpPr/>
          <p:nvPr/>
        </p:nvGrpSpPr>
        <p:grpSpPr>
          <a:xfrm>
            <a:off x="5920888" y="3939125"/>
            <a:ext cx="6210770" cy="5750625"/>
            <a:chOff x="5986700" y="3911100"/>
            <a:chExt cx="6210770" cy="5750625"/>
          </a:xfrm>
        </p:grpSpPr>
        <p:sp>
          <p:nvSpPr>
            <p:cNvPr id="518" name="Google Shape;518;g143f788b095_2_41"/>
            <p:cNvSpPr/>
            <p:nvPr/>
          </p:nvSpPr>
          <p:spPr>
            <a:xfrm>
              <a:off x="6647713" y="4278725"/>
              <a:ext cx="4757100" cy="4615500"/>
            </a:xfrm>
            <a:prstGeom prst="ellipse">
              <a:avLst/>
            </a:prstGeom>
            <a:solidFill>
              <a:srgbClr val="CFD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9" name="Google Shape;519;g143f788b095_2_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6700" y="6976775"/>
              <a:ext cx="2953450" cy="268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g143f788b095_2_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36863" y="3911100"/>
              <a:ext cx="2978776" cy="280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g143f788b095_2_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44025" y="6976775"/>
              <a:ext cx="2953445" cy="2684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" name="Google Shape;522;g143f788b095_2_41"/>
            <p:cNvSpPr/>
            <p:nvPr/>
          </p:nvSpPr>
          <p:spPr>
            <a:xfrm>
              <a:off x="8670622" y="6552000"/>
              <a:ext cx="711300" cy="800400"/>
            </a:xfrm>
            <a:prstGeom prst="mathPlus">
              <a:avLst>
                <a:gd name="adj1" fmla="val 23520"/>
              </a:avLst>
            </a:prstGeom>
            <a:solidFill>
              <a:srgbClr val="0C2255"/>
            </a:solidFill>
            <a:ln w="952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g143f788b095_2_41"/>
          <p:cNvSpPr/>
          <p:nvPr/>
        </p:nvSpPr>
        <p:spPr>
          <a:xfrm>
            <a:off x="4811000" y="5866938"/>
            <a:ext cx="1099500" cy="1036500"/>
          </a:xfrm>
          <a:prstGeom prst="mathMinus">
            <a:avLst>
              <a:gd name="adj1" fmla="val 23520"/>
            </a:avLst>
          </a:prstGeom>
          <a:solidFill>
            <a:srgbClr val="0C2255"/>
          </a:solidFill>
          <a:ln w="952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g143f788b095_2_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905663" y="4421738"/>
            <a:ext cx="5001920" cy="39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143f788b095_2_41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2차 입지 선정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26" name="Google Shape;526;g143f788b095_2_41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7" name="Google Shape;527;g143f788b095_2_41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결과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" name="Google Shape;532;g1459cc6001b_0_13"/>
          <p:cNvGraphicFramePr/>
          <p:nvPr/>
        </p:nvGraphicFramePr>
        <p:xfrm>
          <a:off x="3045063" y="6329525"/>
          <a:ext cx="12197700" cy="3765850"/>
        </p:xfrm>
        <a:graphic>
          <a:graphicData uri="http://schemas.openxmlformats.org/drawingml/2006/table">
            <a:tbl>
              <a:tblPr>
                <a:noFill/>
                <a:tableStyleId>{C8793063-5F6E-4FBF-ADBE-7F7AAD86D072}</a:tableStyleId>
              </a:tblPr>
              <a:tblGrid>
                <a:gridCol w="609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1순위</a:t>
                      </a:r>
                      <a:endParaRPr sz="2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강원도 횡성군 횡성읍 곡교리</a:t>
                      </a:r>
                      <a:endParaRPr sz="23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2순위</a:t>
                      </a:r>
                      <a:endParaRPr sz="2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충청남도 계룡시 두마면 농소리</a:t>
                      </a:r>
                      <a:endParaRPr sz="23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3순위</a:t>
                      </a:r>
                      <a:endParaRPr sz="2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충청남도 예산군 오가면 월곡리</a:t>
                      </a:r>
                      <a:endParaRPr sz="23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4순위</a:t>
                      </a:r>
                      <a:endParaRPr sz="2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전라북도 정읍시 입암면 신면리</a:t>
                      </a:r>
                      <a:endParaRPr sz="2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5순위</a:t>
                      </a:r>
                      <a:endParaRPr sz="2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강원도 원주시 문막읍 반계리</a:t>
                      </a:r>
                      <a:endParaRPr sz="2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C225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33" name="Google Shape;533;g1459cc6001b_0_13"/>
          <p:cNvSpPr txBox="1"/>
          <p:nvPr/>
        </p:nvSpPr>
        <p:spPr>
          <a:xfrm>
            <a:off x="3045075" y="5682875"/>
            <a:ext cx="12197700" cy="627600"/>
          </a:xfrm>
          <a:prstGeom prst="rect">
            <a:avLst/>
          </a:prstGeom>
          <a:solidFill>
            <a:srgbClr val="0C2255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최종순위</a:t>
            </a:r>
            <a:endParaRPr sz="27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4" name="Google Shape;534;g1459cc6001b_0_13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2차 입지 선정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35" name="Google Shape;535;g1459cc6001b_0_13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6" name="Google Shape;536;g1459cc6001b_0_13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결과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g1459cc6001b_0_13"/>
          <p:cNvSpPr txBox="1"/>
          <p:nvPr/>
        </p:nvSpPr>
        <p:spPr>
          <a:xfrm>
            <a:off x="3045015" y="3207121"/>
            <a:ext cx="12197700" cy="191587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고속도로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IC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접근성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6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3단계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에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해당하는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격자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sz="24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같은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3단계에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속한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경우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endParaRPr sz="24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산사태</a:t>
            </a:r>
            <a:r>
              <a:rPr lang="en-US" sz="24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위험</a:t>
            </a:r>
            <a:r>
              <a:rPr lang="en-US" sz="24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지역</a:t>
            </a:r>
            <a:r>
              <a:rPr lang="en-US" sz="24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5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· </a:t>
            </a:r>
            <a:r>
              <a:rPr lang="en-US" sz="25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도로</a:t>
            </a:r>
            <a:r>
              <a:rPr lang="en-US" sz="25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· </a:t>
            </a:r>
            <a:r>
              <a:rPr lang="en-US" sz="25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하천</a:t>
            </a: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을</a:t>
            </a:r>
            <a:r>
              <a:rPr lang="en-US" sz="24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제외한</a:t>
            </a:r>
            <a:r>
              <a:rPr lang="en-US" sz="24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면적의</a:t>
            </a:r>
            <a:r>
              <a:rPr lang="en-US" sz="24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크기가</a:t>
            </a:r>
            <a:r>
              <a:rPr lang="en-US" sz="24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가장</a:t>
            </a:r>
            <a:r>
              <a:rPr lang="en-US" sz="24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높은</a:t>
            </a:r>
            <a:r>
              <a:rPr lang="en-US" sz="2400" dirty="0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격자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를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최종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입지로</a:t>
            </a:r>
            <a:r>
              <a:rPr lang="en-US" sz="24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dirty="0" err="1">
                <a:latin typeface="Nanum Gothic"/>
                <a:ea typeface="Nanum Gothic"/>
                <a:cs typeface="Nanum Gothic"/>
                <a:sym typeface="Nanum Gothic"/>
              </a:rPr>
              <a:t>선정</a:t>
            </a:r>
            <a:endParaRPr sz="19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9" name="Google Shape;539;g1459cc6001b_0_13"/>
          <p:cNvSpPr txBox="1"/>
          <p:nvPr/>
        </p:nvSpPr>
        <p:spPr>
          <a:xfrm>
            <a:off x="3045140" y="2541679"/>
            <a:ext cx="12197700" cy="807883"/>
          </a:xfrm>
          <a:prstGeom prst="rect">
            <a:avLst/>
          </a:prstGeom>
          <a:solidFill>
            <a:srgbClr val="0C2255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 err="1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공통</a:t>
            </a:r>
            <a:r>
              <a:rPr lang="en-US" sz="27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입지</a:t>
            </a:r>
            <a:r>
              <a:rPr lang="en-US" sz="27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2700" dirty="0" err="1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조건</a:t>
            </a:r>
            <a:endParaRPr sz="2700" dirty="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grpSp>
        <p:nvGrpSpPr>
          <p:cNvPr id="540" name="Google Shape;540;g1459cc6001b_0_13"/>
          <p:cNvGrpSpPr/>
          <p:nvPr/>
        </p:nvGrpSpPr>
        <p:grpSpPr>
          <a:xfrm>
            <a:off x="8907764" y="5168294"/>
            <a:ext cx="472469" cy="449453"/>
            <a:chOff x="8724747" y="6190200"/>
            <a:chExt cx="663300" cy="630900"/>
          </a:xfrm>
        </p:grpSpPr>
        <p:sp>
          <p:nvSpPr>
            <p:cNvPr id="541" name="Google Shape;541;g1459cc6001b_0_13"/>
            <p:cNvSpPr/>
            <p:nvPr/>
          </p:nvSpPr>
          <p:spPr>
            <a:xfrm>
              <a:off x="8724747" y="6190200"/>
              <a:ext cx="663300" cy="630900"/>
            </a:xfrm>
            <a:prstGeom prst="ellipse">
              <a:avLst/>
            </a:prstGeom>
            <a:solidFill>
              <a:srgbClr val="0C225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2" name="Google Shape;542;g1459cc6001b_0_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8970884" y="6390838"/>
              <a:ext cx="171025" cy="264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g143f788b095_5_15"/>
          <p:cNvGrpSpPr/>
          <p:nvPr/>
        </p:nvGrpSpPr>
        <p:grpSpPr>
          <a:xfrm>
            <a:off x="605763" y="2744850"/>
            <a:ext cx="11313472" cy="6973725"/>
            <a:chOff x="605763" y="2744850"/>
            <a:chExt cx="11313472" cy="6973725"/>
          </a:xfrm>
        </p:grpSpPr>
        <p:grpSp>
          <p:nvGrpSpPr>
            <p:cNvPr id="548" name="Google Shape;548;g143f788b095_5_15"/>
            <p:cNvGrpSpPr/>
            <p:nvPr/>
          </p:nvGrpSpPr>
          <p:grpSpPr>
            <a:xfrm>
              <a:off x="605763" y="2744850"/>
              <a:ext cx="11313472" cy="6973725"/>
              <a:chOff x="781125" y="2857375"/>
              <a:chExt cx="11313472" cy="6973725"/>
            </a:xfrm>
          </p:grpSpPr>
          <p:grpSp>
            <p:nvGrpSpPr>
              <p:cNvPr id="549" name="Google Shape;549;g143f788b095_5_15"/>
              <p:cNvGrpSpPr/>
              <p:nvPr/>
            </p:nvGrpSpPr>
            <p:grpSpPr>
              <a:xfrm>
                <a:off x="781125" y="2857375"/>
                <a:ext cx="6998246" cy="6381775"/>
                <a:chOff x="795325" y="3491625"/>
                <a:chExt cx="6998246" cy="6381775"/>
              </a:xfrm>
            </p:grpSpPr>
            <p:pic>
              <p:nvPicPr>
                <p:cNvPr id="550" name="Google Shape;550;g143f788b095_5_1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795325" y="3491625"/>
                  <a:ext cx="6998246" cy="6381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1" name="Google Shape;551;g143f788b095_5_15"/>
                <p:cNvSpPr/>
                <p:nvPr/>
              </p:nvSpPr>
              <p:spPr>
                <a:xfrm>
                  <a:off x="1990475" y="8765875"/>
                  <a:ext cx="561900" cy="519300"/>
                </a:xfrm>
                <a:prstGeom prst="rect">
                  <a:avLst/>
                </a:prstGeom>
                <a:noFill/>
                <a:ln w="762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2" name="Google Shape;552;g143f788b095_5_15"/>
              <p:cNvSpPr/>
              <p:nvPr/>
            </p:nvSpPr>
            <p:spPr>
              <a:xfrm rot="-5400000">
                <a:off x="861725" y="5216950"/>
                <a:ext cx="6348900" cy="2879400"/>
              </a:xfrm>
              <a:prstGeom prst="triangle">
                <a:avLst>
                  <a:gd name="adj" fmla="val 21482"/>
                </a:avLst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59595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3" name="Google Shape;553;g143f788b095_5_15"/>
              <p:cNvGrpSpPr/>
              <p:nvPr/>
            </p:nvGrpSpPr>
            <p:grpSpPr>
              <a:xfrm>
                <a:off x="5475865" y="3515185"/>
                <a:ext cx="6618732" cy="6282928"/>
                <a:chOff x="8027640" y="3491622"/>
                <a:chExt cx="6618732" cy="6282928"/>
              </a:xfrm>
            </p:grpSpPr>
            <p:pic>
              <p:nvPicPr>
                <p:cNvPr id="554" name="Google Shape;554;g143f788b095_5_1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8027640" y="3491622"/>
                  <a:ext cx="6618732" cy="62829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5" name="Google Shape;555;g143f788b095_5_15"/>
                <p:cNvSpPr/>
                <p:nvPr/>
              </p:nvSpPr>
              <p:spPr>
                <a:xfrm>
                  <a:off x="10217203" y="5329381"/>
                  <a:ext cx="2224200" cy="2256600"/>
                </a:xfrm>
                <a:prstGeom prst="rect">
                  <a:avLst/>
                </a:prstGeom>
                <a:noFill/>
                <a:ln w="762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56" name="Google Shape;556;g143f788b095_5_15"/>
            <p:cNvSpPr txBox="1"/>
            <p:nvPr/>
          </p:nvSpPr>
          <p:spPr>
            <a:xfrm>
              <a:off x="6240150" y="7458934"/>
              <a:ext cx="5004900" cy="738633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강원도</a:t>
              </a:r>
              <a:r>
                <a:rPr lang="en-US" sz="24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횡성군</a:t>
              </a:r>
              <a:r>
                <a:rPr lang="en-US" sz="24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횡성읍</a:t>
              </a:r>
              <a:r>
                <a:rPr lang="en-US" sz="24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곡교리</a:t>
              </a:r>
              <a:endParaRPr sz="24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57" name="Google Shape;557;g143f788b095_5_15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2차 입지 선정 - 강원도 횡성군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58" name="Google Shape;558;g143f788b095_5_15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9" name="Google Shape;559;g143f788b095_5_15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결과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0" name="Google Shape;560;g143f788b095_5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4414" y="6889375"/>
            <a:ext cx="2541686" cy="282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g143f788b095_5_15"/>
          <p:cNvGrpSpPr/>
          <p:nvPr/>
        </p:nvGrpSpPr>
        <p:grpSpPr>
          <a:xfrm>
            <a:off x="12404644" y="4267134"/>
            <a:ext cx="5171454" cy="2118426"/>
            <a:chOff x="7529572" y="2648359"/>
            <a:chExt cx="7713983" cy="1791573"/>
          </a:xfrm>
        </p:grpSpPr>
        <p:sp>
          <p:nvSpPr>
            <p:cNvPr id="562" name="Google Shape;562;g143f788b095_5_15"/>
            <p:cNvSpPr txBox="1"/>
            <p:nvPr/>
          </p:nvSpPr>
          <p:spPr>
            <a:xfrm>
              <a:off x="7529572" y="3385785"/>
              <a:ext cx="7713899" cy="1054147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dirty="0" smtClean="0">
                  <a:solidFill>
                    <a:schemeClr val="dk1"/>
                  </a:solidFill>
                </a:rPr>
                <a:t>5</a:t>
              </a:r>
              <a:r>
                <a:rPr lang="ko-KR" altLang="en-US" sz="2400" dirty="0" smtClean="0">
                  <a:solidFill>
                    <a:schemeClr val="dk1"/>
                  </a:solidFill>
                </a:rPr>
                <a:t>개 지역 중</a:t>
              </a:r>
              <a:endParaRPr lang="en-US" sz="2400" dirty="0" smtClean="0">
                <a:solidFill>
                  <a:schemeClr val="dk1"/>
                </a:solidFill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dirty="0" err="1" smtClean="0">
                  <a:solidFill>
                    <a:schemeClr val="dk1"/>
                  </a:solidFill>
                </a:rPr>
                <a:t>예측</a:t>
              </a:r>
              <a:r>
                <a:rPr lang="en-US" sz="2400" dirty="0" smtClean="0">
                  <a:solidFill>
                    <a:schemeClr val="dk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dk1"/>
                  </a:solidFill>
                </a:rPr>
                <a:t>전력</a:t>
              </a:r>
              <a:r>
                <a:rPr lang="en-US" sz="2400" dirty="0" smtClean="0">
                  <a:solidFill>
                    <a:schemeClr val="dk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dk1"/>
                  </a:solidFill>
                </a:rPr>
                <a:t>감소량</a:t>
              </a:r>
              <a:r>
                <a:rPr lang="en-US" sz="2400" dirty="0" smtClean="0">
                  <a:solidFill>
                    <a:schemeClr val="dk1"/>
                  </a:solidFill>
                </a:rPr>
                <a:t> </a:t>
              </a:r>
              <a:r>
                <a:rPr lang="en-US" sz="2500" dirty="0" smtClean="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·</a:t>
              </a:r>
              <a:r>
                <a:rPr lang="en-US" sz="2400" dirty="0" smtClean="0">
                  <a:solidFill>
                    <a:schemeClr val="dk1"/>
                  </a:solidFill>
                </a:rPr>
                <a:t> 기</a:t>
              </a:r>
              <a:r>
                <a:rPr lang="ko-KR" altLang="en-US" sz="2400" dirty="0" smtClean="0">
                  <a:solidFill>
                    <a:schemeClr val="dk1"/>
                  </a:solidFill>
                </a:rPr>
                <a:t>온 점수 </a:t>
              </a:r>
              <a:r>
                <a:rPr lang="en-US" altLang="ko-KR" sz="2400" dirty="0" smtClean="0">
                  <a:solidFill>
                    <a:schemeClr val="dk1"/>
                  </a:solidFill>
                </a:rPr>
                <a:t>1</a:t>
              </a:r>
              <a:r>
                <a:rPr lang="ko-KR" altLang="en-US" sz="2400" dirty="0" smtClean="0">
                  <a:solidFill>
                    <a:schemeClr val="dk1"/>
                  </a:solidFill>
                </a:rPr>
                <a:t>위</a:t>
              </a:r>
              <a:endParaRPr sz="3200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63" name="Google Shape;563;g143f788b095_5_15"/>
            <p:cNvSpPr txBox="1"/>
            <p:nvPr/>
          </p:nvSpPr>
          <p:spPr>
            <a:xfrm>
              <a:off x="7529656" y="2648359"/>
              <a:ext cx="7713899" cy="807883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입지</a:t>
              </a:r>
              <a:r>
                <a:rPr lang="en-US" sz="27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특성</a:t>
              </a:r>
              <a:endParaRPr sz="27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g143f788b095_5_36"/>
          <p:cNvGrpSpPr/>
          <p:nvPr/>
        </p:nvGrpSpPr>
        <p:grpSpPr>
          <a:xfrm>
            <a:off x="622492" y="2362799"/>
            <a:ext cx="13517547" cy="7336521"/>
            <a:chOff x="896784" y="2480113"/>
            <a:chExt cx="12862829" cy="7175784"/>
          </a:xfrm>
        </p:grpSpPr>
        <p:grpSp>
          <p:nvGrpSpPr>
            <p:cNvPr id="569" name="Google Shape;569;g143f788b095_5_36"/>
            <p:cNvGrpSpPr/>
            <p:nvPr/>
          </p:nvGrpSpPr>
          <p:grpSpPr>
            <a:xfrm>
              <a:off x="896784" y="2480113"/>
              <a:ext cx="12862829" cy="7175784"/>
              <a:chOff x="896784" y="2480113"/>
              <a:chExt cx="12862829" cy="7175784"/>
            </a:xfrm>
          </p:grpSpPr>
          <p:grpSp>
            <p:nvGrpSpPr>
              <p:cNvPr id="570" name="Google Shape;570;g143f788b095_5_36"/>
              <p:cNvGrpSpPr/>
              <p:nvPr/>
            </p:nvGrpSpPr>
            <p:grpSpPr>
              <a:xfrm>
                <a:off x="896784" y="3226998"/>
                <a:ext cx="6738371" cy="6428899"/>
                <a:chOff x="1439250" y="2845350"/>
                <a:chExt cx="6618575" cy="6286817"/>
              </a:xfrm>
            </p:grpSpPr>
            <p:pic>
              <p:nvPicPr>
                <p:cNvPr id="571" name="Google Shape;571;g143f788b095_5_3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439250" y="2845350"/>
                  <a:ext cx="6618575" cy="62868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2" name="Google Shape;572;g143f788b095_5_36"/>
                <p:cNvSpPr/>
                <p:nvPr/>
              </p:nvSpPr>
              <p:spPr>
                <a:xfrm>
                  <a:off x="5350050" y="6696475"/>
                  <a:ext cx="456600" cy="496500"/>
                </a:xfrm>
                <a:prstGeom prst="rect">
                  <a:avLst/>
                </a:prstGeom>
                <a:noFill/>
                <a:ln w="76200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573" name="Google Shape;573;g143f788b095_5_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141038" y="2480113"/>
                <a:ext cx="6618575" cy="6429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4" name="Google Shape;574;g143f788b095_5_36"/>
              <p:cNvSpPr/>
              <p:nvPr/>
            </p:nvSpPr>
            <p:spPr>
              <a:xfrm rot="-5400000">
                <a:off x="3048000" y="4806225"/>
                <a:ext cx="6409200" cy="1776900"/>
              </a:xfrm>
              <a:prstGeom prst="triangle">
                <a:avLst>
                  <a:gd name="adj" fmla="val 21482"/>
                </a:avLst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595959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g143f788b095_5_36"/>
            <p:cNvSpPr/>
            <p:nvPr/>
          </p:nvSpPr>
          <p:spPr>
            <a:xfrm>
              <a:off x="9328540" y="4618314"/>
              <a:ext cx="2273700" cy="21783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g143f788b095_5_36"/>
          <p:cNvSpPr txBox="1"/>
          <p:nvPr/>
        </p:nvSpPr>
        <p:spPr>
          <a:xfrm>
            <a:off x="8175689" y="3785512"/>
            <a:ext cx="5004900" cy="738633"/>
          </a:xfrm>
          <a:prstGeom prst="rect">
            <a:avLst/>
          </a:prstGeom>
          <a:solidFill>
            <a:srgbClr val="0C2255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충청남도</a:t>
            </a:r>
            <a:r>
              <a:rPr lang="en-US" sz="24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예산군</a:t>
            </a:r>
            <a:r>
              <a:rPr lang="en-US" sz="24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오가면</a:t>
            </a:r>
            <a:r>
              <a:rPr lang="en-US" sz="24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월곡리</a:t>
            </a:r>
            <a:endParaRPr sz="2400" dirty="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577" name="Google Shape;577;g143f788b095_5_36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2차 입지 선정 - 충청남도 예산군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78" name="Google Shape;578;g143f788b095_5_36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9" name="Google Shape;579;g143f788b095_5_36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결과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0" name="Google Shape;580;g143f788b095_5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4301" y="6752775"/>
            <a:ext cx="2541686" cy="282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g143f788b095_5_36"/>
          <p:cNvGrpSpPr/>
          <p:nvPr/>
        </p:nvGrpSpPr>
        <p:grpSpPr>
          <a:xfrm>
            <a:off x="8175689" y="7305711"/>
            <a:ext cx="5004900" cy="2011917"/>
            <a:chOff x="7529572" y="2648359"/>
            <a:chExt cx="7713983" cy="2011917"/>
          </a:xfrm>
        </p:grpSpPr>
        <p:sp>
          <p:nvSpPr>
            <p:cNvPr id="582" name="Google Shape;582;g143f788b095_5_36"/>
            <p:cNvSpPr txBox="1"/>
            <p:nvPr/>
          </p:nvSpPr>
          <p:spPr>
            <a:xfrm>
              <a:off x="7529572" y="3318400"/>
              <a:ext cx="7713900" cy="1341876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dirty="0" err="1">
                  <a:solidFill>
                    <a:schemeClr val="dk1"/>
                  </a:solidFill>
                </a:rPr>
                <a:t>근방에</a:t>
              </a:r>
              <a:r>
                <a:rPr lang="en-US" sz="2400" dirty="0">
                  <a:solidFill>
                    <a:schemeClr val="dk1"/>
                  </a:solidFill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</a:rPr>
                <a:t>예당</a:t>
              </a:r>
              <a:r>
                <a:rPr lang="en-US" sz="2400" dirty="0">
                  <a:solidFill>
                    <a:schemeClr val="dk1"/>
                  </a:solidFill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</a:rPr>
                <a:t>저수지</a:t>
              </a:r>
              <a:r>
                <a:rPr lang="en-US" sz="2400" dirty="0">
                  <a:solidFill>
                    <a:schemeClr val="dk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dk1"/>
                  </a:solidFill>
                </a:rPr>
                <a:t>위치</a:t>
              </a:r>
              <a:r>
                <a:rPr lang="en-US" sz="2400" dirty="0" smtClean="0">
                  <a:solidFill>
                    <a:schemeClr val="dk1"/>
                  </a:solidFill>
                </a:rPr>
                <a:t>,</a:t>
              </a:r>
              <a:endParaRPr sz="2400" dirty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dirty="0" err="1">
                  <a:solidFill>
                    <a:schemeClr val="dk1"/>
                  </a:solidFill>
                </a:rPr>
                <a:t>냉각수</a:t>
              </a:r>
              <a:r>
                <a:rPr lang="en-US" sz="2400" dirty="0">
                  <a:solidFill>
                    <a:schemeClr val="dk1"/>
                  </a:solidFill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</a:rPr>
                <a:t>공급</a:t>
              </a:r>
              <a:r>
                <a:rPr lang="en-US" sz="2400" dirty="0">
                  <a:solidFill>
                    <a:schemeClr val="dk1"/>
                  </a:solidFill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</a:rPr>
                <a:t>원활</a:t>
              </a:r>
              <a:endParaRPr sz="2400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83" name="Google Shape;583;g143f788b095_5_36"/>
            <p:cNvSpPr txBox="1"/>
            <p:nvPr/>
          </p:nvSpPr>
          <p:spPr>
            <a:xfrm>
              <a:off x="7529656" y="2648359"/>
              <a:ext cx="7713899" cy="807883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입지</a:t>
              </a:r>
              <a:r>
                <a:rPr lang="en-US" sz="27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특성</a:t>
              </a:r>
              <a:endParaRPr sz="27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g143f788b095_5_22"/>
          <p:cNvGrpSpPr/>
          <p:nvPr/>
        </p:nvGrpSpPr>
        <p:grpSpPr>
          <a:xfrm>
            <a:off x="1951208" y="2108087"/>
            <a:ext cx="13147050" cy="7817086"/>
            <a:chOff x="1674833" y="2523550"/>
            <a:chExt cx="12602617" cy="7475458"/>
          </a:xfrm>
        </p:grpSpPr>
        <p:grpSp>
          <p:nvGrpSpPr>
            <p:cNvPr id="589" name="Google Shape;589;g143f788b095_5_22"/>
            <p:cNvGrpSpPr/>
            <p:nvPr/>
          </p:nvGrpSpPr>
          <p:grpSpPr>
            <a:xfrm>
              <a:off x="1674833" y="3617775"/>
              <a:ext cx="6998238" cy="6381233"/>
              <a:chOff x="8610600" y="152400"/>
              <a:chExt cx="6257925" cy="6677025"/>
            </a:xfrm>
          </p:grpSpPr>
          <p:pic>
            <p:nvPicPr>
              <p:cNvPr id="590" name="Google Shape;590;g143f788b095_5_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610600" y="152400"/>
                <a:ext cx="6257925" cy="66770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1" name="Google Shape;591;g143f788b095_5_22"/>
              <p:cNvSpPr/>
              <p:nvPr/>
            </p:nvSpPr>
            <p:spPr>
              <a:xfrm>
                <a:off x="11730800" y="3789949"/>
                <a:ext cx="567000" cy="541500"/>
              </a:xfrm>
              <a:prstGeom prst="rect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2" name="Google Shape;592;g143f788b095_5_22"/>
            <p:cNvSpPr/>
            <p:nvPr/>
          </p:nvSpPr>
          <p:spPr>
            <a:xfrm rot="-5400000">
              <a:off x="3547900" y="4839700"/>
              <a:ext cx="6409200" cy="1776900"/>
            </a:xfrm>
            <a:prstGeom prst="triangle">
              <a:avLst>
                <a:gd name="adj" fmla="val 2148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9595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3" name="Google Shape;593;g143f788b095_5_22"/>
            <p:cNvGrpSpPr/>
            <p:nvPr/>
          </p:nvGrpSpPr>
          <p:grpSpPr>
            <a:xfrm>
              <a:off x="7549825" y="2609388"/>
              <a:ext cx="6727625" cy="6381525"/>
              <a:chOff x="1725097" y="3743784"/>
              <a:chExt cx="5042063" cy="5143487"/>
            </a:xfrm>
          </p:grpSpPr>
          <p:pic>
            <p:nvPicPr>
              <p:cNvPr id="594" name="Google Shape;594;g143f788b095_5_22"/>
              <p:cNvPicPr preferRelativeResize="0"/>
              <p:nvPr/>
            </p:nvPicPr>
            <p:blipFill rotWithShape="1">
              <a:blip r:embed="rId4">
                <a:alphaModFix/>
              </a:blip>
              <a:srcRect l="2047" t="1805" r="1816" b="2179"/>
              <a:stretch/>
            </p:blipFill>
            <p:spPr>
              <a:xfrm>
                <a:off x="1725097" y="3743784"/>
                <a:ext cx="5042063" cy="51434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5" name="Google Shape;595;g143f788b095_5_22"/>
              <p:cNvSpPr/>
              <p:nvPr/>
            </p:nvSpPr>
            <p:spPr>
              <a:xfrm>
                <a:off x="3394120" y="5437728"/>
                <a:ext cx="1704000" cy="1755600"/>
              </a:xfrm>
              <a:prstGeom prst="rect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6" name="Google Shape;596;g143f788b095_5_22"/>
            <p:cNvSpPr txBox="1"/>
            <p:nvPr/>
          </p:nvSpPr>
          <p:spPr>
            <a:xfrm>
              <a:off x="8411175" y="4046674"/>
              <a:ext cx="5004900" cy="706353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충청남도</a:t>
              </a:r>
              <a:r>
                <a:rPr lang="en-US" sz="24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계룡시</a:t>
              </a:r>
              <a:r>
                <a:rPr lang="en-US" sz="24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두마면</a:t>
              </a:r>
              <a:r>
                <a:rPr lang="en-US" sz="24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농소리</a:t>
              </a:r>
              <a:endParaRPr sz="24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597" name="Google Shape;597;g143f788b095_5_22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2차 입지 선정 - 충청남도 계룡시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598" name="Google Shape;598;g143f788b095_5_22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9" name="Google Shape;599;g143f788b095_5_22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결과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0" name="Google Shape;600;g143f788b095_5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1351" y="6982225"/>
            <a:ext cx="2541686" cy="282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g143f788b095_5_22"/>
          <p:cNvGrpSpPr/>
          <p:nvPr/>
        </p:nvGrpSpPr>
        <p:grpSpPr>
          <a:xfrm>
            <a:off x="8978560" y="8108116"/>
            <a:ext cx="5221112" cy="1404141"/>
            <a:chOff x="9555525" y="8119309"/>
            <a:chExt cx="4875000" cy="1404141"/>
          </a:xfrm>
        </p:grpSpPr>
        <p:sp>
          <p:nvSpPr>
            <p:cNvPr id="602" name="Google Shape;602;g143f788b095_5_22"/>
            <p:cNvSpPr txBox="1"/>
            <p:nvPr/>
          </p:nvSpPr>
          <p:spPr>
            <a:xfrm>
              <a:off x="9555525" y="8840650"/>
              <a:ext cx="4875000" cy="6828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Nanum Gothic"/>
                  <a:ea typeface="Nanum Gothic"/>
                  <a:cs typeface="Nanum Gothic"/>
                  <a:sym typeface="Nanum Gothic"/>
                </a:rPr>
                <a:t>근방에 KTX계룡역 위치, 교통 편리</a:t>
              </a:r>
              <a:endParaRPr sz="24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03" name="Google Shape;603;g143f788b095_5_22"/>
            <p:cNvSpPr txBox="1"/>
            <p:nvPr/>
          </p:nvSpPr>
          <p:spPr>
            <a:xfrm>
              <a:off x="9555525" y="8119309"/>
              <a:ext cx="4875000" cy="807883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입지</a:t>
              </a:r>
              <a:r>
                <a:rPr lang="en-US" sz="27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특성</a:t>
              </a:r>
              <a:endParaRPr sz="27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g143f788b095_5_29"/>
          <p:cNvGrpSpPr/>
          <p:nvPr/>
        </p:nvGrpSpPr>
        <p:grpSpPr>
          <a:xfrm>
            <a:off x="1040773" y="1754054"/>
            <a:ext cx="12960055" cy="8117948"/>
            <a:chOff x="2206653" y="2266686"/>
            <a:chExt cx="12280920" cy="7721084"/>
          </a:xfrm>
        </p:grpSpPr>
        <p:pic>
          <p:nvPicPr>
            <p:cNvPr id="609" name="Google Shape;609;g143f788b095_5_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06653" y="3704658"/>
              <a:ext cx="6619042" cy="62831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Google Shape;610;g143f788b095_5_29"/>
            <p:cNvSpPr/>
            <p:nvPr/>
          </p:nvSpPr>
          <p:spPr>
            <a:xfrm>
              <a:off x="5122096" y="6419187"/>
              <a:ext cx="463200" cy="419400"/>
            </a:xfrm>
            <a:prstGeom prst="rect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g143f788b095_5_29"/>
            <p:cNvGrpSpPr/>
            <p:nvPr/>
          </p:nvGrpSpPr>
          <p:grpSpPr>
            <a:xfrm>
              <a:off x="8443938" y="2266686"/>
              <a:ext cx="6043635" cy="6282924"/>
              <a:chOff x="10344688" y="2857461"/>
              <a:chExt cx="6043635" cy="6282924"/>
            </a:xfrm>
          </p:grpSpPr>
          <p:pic>
            <p:nvPicPr>
              <p:cNvPr id="612" name="Google Shape;612;g143f788b095_5_29"/>
              <p:cNvPicPr preferRelativeResize="0"/>
              <p:nvPr/>
            </p:nvPicPr>
            <p:blipFill rotWithShape="1">
              <a:blip r:embed="rId4">
                <a:alphaModFix/>
              </a:blip>
              <a:srcRect l="1748"/>
              <a:stretch/>
            </p:blipFill>
            <p:spPr>
              <a:xfrm>
                <a:off x="10344688" y="2857461"/>
                <a:ext cx="6043635" cy="62829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13" name="Google Shape;613;g143f788b095_5_29"/>
              <p:cNvSpPr/>
              <p:nvPr/>
            </p:nvSpPr>
            <p:spPr>
              <a:xfrm>
                <a:off x="12361963" y="4949525"/>
                <a:ext cx="2009100" cy="2098800"/>
              </a:xfrm>
              <a:prstGeom prst="rect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4" name="Google Shape;614;g143f788b095_5_29"/>
            <p:cNvSpPr/>
            <p:nvPr/>
          </p:nvSpPr>
          <p:spPr>
            <a:xfrm rot="-5400000">
              <a:off x="4702500" y="4620163"/>
              <a:ext cx="5706000" cy="1776900"/>
            </a:xfrm>
            <a:prstGeom prst="triangle">
              <a:avLst>
                <a:gd name="adj" fmla="val 45423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9595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g143f788b095_5_29"/>
            <p:cNvSpPr txBox="1"/>
            <p:nvPr/>
          </p:nvSpPr>
          <p:spPr>
            <a:xfrm>
              <a:off x="9115700" y="6407739"/>
              <a:ext cx="5004900" cy="702523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전라북도</a:t>
              </a:r>
              <a:r>
                <a:rPr lang="en-US" sz="24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정읍시</a:t>
              </a:r>
              <a:r>
                <a:rPr lang="en-US" sz="24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입암면</a:t>
              </a:r>
              <a:r>
                <a:rPr lang="en-US" sz="2400" dirty="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신면리</a:t>
              </a:r>
              <a:endParaRPr sz="2400" dirty="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616" name="Google Shape;616;g143f788b095_5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96001" y="6949975"/>
            <a:ext cx="2541686" cy="28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43f788b095_5_29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2차 입지 선정 - 전라북도 정읍시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618" name="Google Shape;618;g143f788b095_5_29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9" name="Google Shape;619;g143f788b095_5_29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결과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225479" y="7826069"/>
            <a:ext cx="5575718" cy="2100514"/>
            <a:chOff x="8425049" y="7894977"/>
            <a:chExt cx="5575718" cy="2100514"/>
          </a:xfrm>
        </p:grpSpPr>
        <p:sp>
          <p:nvSpPr>
            <p:cNvPr id="621" name="Google Shape;621;g143f788b095_5_29"/>
            <p:cNvSpPr txBox="1"/>
            <p:nvPr/>
          </p:nvSpPr>
          <p:spPr>
            <a:xfrm>
              <a:off x="8425050" y="8702860"/>
              <a:ext cx="5575717" cy="1292631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latin typeface="Nanum Gothic"/>
                  <a:ea typeface="Nanum Gothic"/>
                  <a:cs typeface="Nanum Gothic"/>
                  <a:sym typeface="Nanum Gothic"/>
                </a:rPr>
                <a:t>낮은</a:t>
              </a:r>
              <a:r>
                <a:rPr lang="en-US" sz="2400" dirty="0"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latin typeface="Nanum Gothic"/>
                  <a:ea typeface="Nanum Gothic"/>
                  <a:cs typeface="Nanum Gothic"/>
                  <a:sym typeface="Nanum Gothic"/>
                </a:rPr>
                <a:t>토지</a:t>
              </a:r>
              <a:r>
                <a:rPr lang="en-US" sz="2400" dirty="0"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 smtClean="0">
                  <a:latin typeface="Nanum Gothic"/>
                  <a:ea typeface="Nanum Gothic"/>
                  <a:cs typeface="Nanum Gothic"/>
                  <a:sym typeface="Nanum Gothic"/>
                </a:rPr>
                <a:t>실거래가</a:t>
              </a:r>
              <a:endParaRPr lang="en-US" sz="2400" dirty="0" smtClean="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 smtClean="0">
                  <a:latin typeface="Nanum Gothic"/>
                  <a:ea typeface="Nanum Gothic"/>
                  <a:cs typeface="Nanum Gothic"/>
                  <a:sym typeface="Nanum Gothic"/>
                </a:rPr>
                <a:t>하이퍼스케일</a:t>
              </a:r>
              <a:r>
                <a:rPr lang="en-US" sz="2400" dirty="0" smtClean="0"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 smtClean="0">
                  <a:latin typeface="Nanum Gothic"/>
                  <a:ea typeface="Nanum Gothic"/>
                  <a:cs typeface="Nanum Gothic"/>
                  <a:sym typeface="Nanum Gothic"/>
                </a:rPr>
                <a:t>데이터센터</a:t>
              </a:r>
              <a:r>
                <a:rPr lang="en-US" sz="2400" dirty="0" smtClean="0"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 smtClean="0">
                  <a:latin typeface="Nanum Gothic"/>
                  <a:ea typeface="Nanum Gothic"/>
                  <a:cs typeface="Nanum Gothic"/>
                  <a:sym typeface="Nanum Gothic"/>
                </a:rPr>
                <a:t>건설에</a:t>
              </a:r>
              <a:r>
                <a:rPr lang="en-US" sz="2400" dirty="0" smtClean="0"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lang="en-US" sz="2400" dirty="0" err="1">
                  <a:latin typeface="Nanum Gothic"/>
                  <a:ea typeface="Nanum Gothic"/>
                  <a:cs typeface="Nanum Gothic"/>
                  <a:sym typeface="Nanum Gothic"/>
                </a:rPr>
                <a:t>적합</a:t>
              </a:r>
              <a:endParaRPr sz="2400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22" name="Google Shape;622;g143f788b095_5_29"/>
            <p:cNvSpPr txBox="1"/>
            <p:nvPr/>
          </p:nvSpPr>
          <p:spPr>
            <a:xfrm>
              <a:off x="8425049" y="7894977"/>
              <a:ext cx="5575717" cy="807883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입지</a:t>
              </a:r>
              <a:r>
                <a:rPr lang="en-US" sz="27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특성</a:t>
              </a:r>
              <a:endParaRPr sz="27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g144dcab7480_1_100"/>
          <p:cNvGrpSpPr/>
          <p:nvPr/>
        </p:nvGrpSpPr>
        <p:grpSpPr>
          <a:xfrm>
            <a:off x="1071453" y="2057336"/>
            <a:ext cx="13437800" cy="7714010"/>
            <a:chOff x="3840831" y="2389962"/>
            <a:chExt cx="12912270" cy="7095300"/>
          </a:xfrm>
        </p:grpSpPr>
        <p:grpSp>
          <p:nvGrpSpPr>
            <p:cNvPr id="628" name="Google Shape;628;g144dcab7480_1_100"/>
            <p:cNvGrpSpPr/>
            <p:nvPr/>
          </p:nvGrpSpPr>
          <p:grpSpPr>
            <a:xfrm>
              <a:off x="3840831" y="3201979"/>
              <a:ext cx="6618804" cy="6283283"/>
              <a:chOff x="9060125" y="1851350"/>
              <a:chExt cx="6391275" cy="7069400"/>
            </a:xfrm>
          </p:grpSpPr>
          <p:pic>
            <p:nvPicPr>
              <p:cNvPr id="629" name="Google Shape;629;g144dcab7480_1_100"/>
              <p:cNvPicPr preferRelativeResize="0"/>
              <p:nvPr/>
            </p:nvPicPr>
            <p:blipFill rotWithShape="1">
              <a:blip r:embed="rId3">
                <a:alphaModFix/>
              </a:blip>
              <a:srcRect b="2600"/>
              <a:stretch/>
            </p:blipFill>
            <p:spPr>
              <a:xfrm>
                <a:off x="9060125" y="1851350"/>
                <a:ext cx="6391275" cy="7069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0" name="Google Shape;630;g144dcab7480_1_100"/>
              <p:cNvSpPr/>
              <p:nvPr/>
            </p:nvSpPr>
            <p:spPr>
              <a:xfrm>
                <a:off x="10802650" y="5465775"/>
                <a:ext cx="386700" cy="352200"/>
              </a:xfrm>
              <a:prstGeom prst="rect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" name="Google Shape;631;g144dcab7480_1_100"/>
            <p:cNvSpPr/>
            <p:nvPr/>
          </p:nvSpPr>
          <p:spPr>
            <a:xfrm rot="-5400000">
              <a:off x="4946100" y="3474100"/>
              <a:ext cx="6262200" cy="4114800"/>
            </a:xfrm>
            <a:prstGeom prst="triangle">
              <a:avLst>
                <a:gd name="adj" fmla="val 32772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59595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2" name="Google Shape;632;g144dcab7480_1_100"/>
            <p:cNvGrpSpPr/>
            <p:nvPr/>
          </p:nvGrpSpPr>
          <p:grpSpPr>
            <a:xfrm>
              <a:off x="10134603" y="2389962"/>
              <a:ext cx="6618498" cy="6283079"/>
              <a:chOff x="1027625" y="4615884"/>
              <a:chExt cx="4947300" cy="4768940"/>
            </a:xfrm>
          </p:grpSpPr>
          <p:pic>
            <p:nvPicPr>
              <p:cNvPr id="633" name="Google Shape;633;g144dcab7480_1_100"/>
              <p:cNvPicPr preferRelativeResize="0"/>
              <p:nvPr/>
            </p:nvPicPr>
            <p:blipFill rotWithShape="1">
              <a:blip r:embed="rId4">
                <a:alphaModFix/>
              </a:blip>
              <a:srcRect t="1726" b="1794"/>
              <a:stretch/>
            </p:blipFill>
            <p:spPr>
              <a:xfrm>
                <a:off x="1027625" y="4623075"/>
                <a:ext cx="4947300" cy="4761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4" name="Google Shape;634;g144dcab7480_1_100"/>
              <p:cNvSpPr/>
              <p:nvPr/>
            </p:nvSpPr>
            <p:spPr>
              <a:xfrm>
                <a:off x="2687225" y="4615884"/>
                <a:ext cx="1628100" cy="1591200"/>
              </a:xfrm>
              <a:prstGeom prst="rect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5" name="Google Shape;635;g144dcab7480_1_100"/>
            <p:cNvSpPr txBox="1"/>
            <p:nvPr/>
          </p:nvSpPr>
          <p:spPr>
            <a:xfrm>
              <a:off x="11132875" y="4460818"/>
              <a:ext cx="5004900" cy="67939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강원도</a:t>
              </a:r>
              <a:r>
                <a:rPr lang="en-US" sz="24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원주시</a:t>
              </a:r>
              <a:r>
                <a:rPr lang="en-US" sz="24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문막읍</a:t>
              </a:r>
              <a:r>
                <a:rPr lang="en-US" sz="24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반계리</a:t>
              </a:r>
              <a:endParaRPr sz="24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sp>
        <p:nvSpPr>
          <p:cNvPr id="636" name="Google Shape;636;g144dcab7480_1_100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2차 입지 선정 - 강원도 원주시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637" name="Google Shape;637;g144dcab7480_1_100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g144dcab7480_1_100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결과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9" name="Google Shape;639;g144dcab7480_1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5626" y="7119125"/>
            <a:ext cx="2541686" cy="282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8703896" y="7725842"/>
            <a:ext cx="5197625" cy="2011372"/>
            <a:chOff x="8703896" y="7725842"/>
            <a:chExt cx="5197625" cy="2011372"/>
          </a:xfrm>
        </p:grpSpPr>
        <p:sp>
          <p:nvSpPr>
            <p:cNvPr id="641" name="Google Shape;641;g144dcab7480_1_100"/>
            <p:cNvSpPr txBox="1"/>
            <p:nvPr/>
          </p:nvSpPr>
          <p:spPr>
            <a:xfrm>
              <a:off x="8703896" y="8395338"/>
              <a:ext cx="5197625" cy="1341876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dirty="0" err="1" smtClean="0">
                  <a:solidFill>
                    <a:schemeClr val="dk1"/>
                  </a:solidFill>
                </a:rPr>
                <a:t>문막일반산업단지</a:t>
              </a:r>
              <a:r>
                <a:rPr lang="en-US" sz="2400" dirty="0" smtClean="0">
                  <a:solidFill>
                    <a:schemeClr val="dk1"/>
                  </a:solidFill>
                </a:rPr>
                <a:t> </a:t>
              </a:r>
              <a:r>
                <a:rPr lang="en-US" sz="2400" dirty="0" err="1" smtClean="0">
                  <a:solidFill>
                    <a:schemeClr val="dk1"/>
                  </a:solidFill>
                </a:rPr>
                <a:t>존재</a:t>
              </a:r>
              <a:endParaRPr lang="en-US" sz="2400" dirty="0" smtClean="0">
                <a:solidFill>
                  <a:schemeClr val="dk1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 dirty="0" err="1" smtClean="0">
                  <a:solidFill>
                    <a:schemeClr val="dk1"/>
                  </a:solidFill>
                </a:rPr>
                <a:t>안정적</a:t>
              </a:r>
              <a:r>
                <a:rPr lang="en-US" sz="2400" dirty="0" smtClean="0">
                  <a:solidFill>
                    <a:schemeClr val="dk1"/>
                  </a:solidFill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</a:rPr>
                <a:t>전력</a:t>
              </a:r>
              <a:r>
                <a:rPr lang="en-US" sz="2400" dirty="0">
                  <a:solidFill>
                    <a:schemeClr val="dk1"/>
                  </a:solidFill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</a:rPr>
                <a:t>공급</a:t>
              </a:r>
              <a:r>
                <a:rPr lang="en-US" sz="2400" dirty="0">
                  <a:solidFill>
                    <a:schemeClr val="dk1"/>
                  </a:solidFill>
                </a:rPr>
                <a:t> </a:t>
              </a:r>
              <a:r>
                <a:rPr lang="en-US" sz="2400" dirty="0" err="1">
                  <a:solidFill>
                    <a:schemeClr val="dk1"/>
                  </a:solidFill>
                </a:rPr>
                <a:t>가능</a:t>
              </a:r>
              <a:endParaRPr sz="3100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42" name="Google Shape;642;g144dcab7480_1_100"/>
            <p:cNvSpPr txBox="1"/>
            <p:nvPr/>
          </p:nvSpPr>
          <p:spPr>
            <a:xfrm>
              <a:off x="8703896" y="7725842"/>
              <a:ext cx="5197625" cy="807883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입지</a:t>
              </a:r>
              <a:r>
                <a:rPr lang="en-US" sz="2700" dirty="0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 </a:t>
              </a:r>
              <a:r>
                <a:rPr lang="en-US" sz="2700" dirty="0" err="1">
                  <a:solidFill>
                    <a:srgbClr val="FFFFFF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특성</a:t>
              </a:r>
              <a:endParaRPr sz="2700" dirty="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459cc6001b_9_151"/>
          <p:cNvSpPr txBox="1"/>
          <p:nvPr/>
        </p:nvSpPr>
        <p:spPr>
          <a:xfrm>
            <a:off x="1862275" y="6327025"/>
            <a:ext cx="5430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기대 효과 </a:t>
            </a:r>
            <a:endParaRPr sz="3200" b="1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활용 방안</a:t>
            </a:r>
            <a:endParaRPr sz="3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8" name="Google Shape;648;g1459cc6001b_9_151"/>
          <p:cNvSpPr/>
          <p:nvPr/>
        </p:nvSpPr>
        <p:spPr>
          <a:xfrm>
            <a:off x="1217863" y="1168775"/>
            <a:ext cx="15420000" cy="39636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g1459cc6001b_9_151"/>
          <p:cNvGrpSpPr/>
          <p:nvPr/>
        </p:nvGrpSpPr>
        <p:grpSpPr>
          <a:xfrm>
            <a:off x="1862275" y="2604125"/>
            <a:ext cx="4805824" cy="1123950"/>
            <a:chOff x="1862275" y="2604125"/>
            <a:chExt cx="4805824" cy="1123950"/>
          </a:xfrm>
        </p:grpSpPr>
        <p:sp>
          <p:nvSpPr>
            <p:cNvPr id="650" name="Google Shape;650;g1459cc6001b_9_151"/>
            <p:cNvSpPr txBox="1"/>
            <p:nvPr/>
          </p:nvSpPr>
          <p:spPr>
            <a:xfrm>
              <a:off x="3056099" y="2604125"/>
              <a:ext cx="3612000" cy="10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>
                  <a:solidFill>
                    <a:srgbClr val="0C2255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활용 방안</a:t>
              </a:r>
              <a:endParaRPr sz="65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grpSp>
          <p:nvGrpSpPr>
            <p:cNvPr id="651" name="Google Shape;651;g1459cc6001b_9_151"/>
            <p:cNvGrpSpPr/>
            <p:nvPr/>
          </p:nvGrpSpPr>
          <p:grpSpPr>
            <a:xfrm>
              <a:off x="1862275" y="2616875"/>
              <a:ext cx="1083600" cy="1111200"/>
              <a:chOff x="1862275" y="2616875"/>
              <a:chExt cx="1083600" cy="1111200"/>
            </a:xfrm>
          </p:grpSpPr>
          <p:sp>
            <p:nvSpPr>
              <p:cNvPr id="652" name="Google Shape;652;g1459cc6001b_9_151"/>
              <p:cNvSpPr/>
              <p:nvPr/>
            </p:nvSpPr>
            <p:spPr>
              <a:xfrm>
                <a:off x="1862275" y="2616875"/>
                <a:ext cx="1083600" cy="1111200"/>
              </a:xfrm>
              <a:prstGeom prst="ellipse">
                <a:avLst/>
              </a:prstGeom>
              <a:solidFill>
                <a:srgbClr val="0C2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0" u="none" strike="noStrike" cap="non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653" name="Google Shape;653;g1459cc6001b_9_151"/>
              <p:cNvSpPr txBox="1"/>
              <p:nvPr/>
            </p:nvSpPr>
            <p:spPr>
              <a:xfrm>
                <a:off x="2122585" y="2681375"/>
                <a:ext cx="53250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6200" dirty="0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4</a:t>
                </a:r>
                <a:endParaRPr sz="6200" i="0" u="none" strike="noStrike" cap="none" dirty="0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grpSp>
        <p:nvGrpSpPr>
          <p:cNvPr id="654" name="Google Shape;654;g1459cc6001b_9_151"/>
          <p:cNvGrpSpPr/>
          <p:nvPr/>
        </p:nvGrpSpPr>
        <p:grpSpPr>
          <a:xfrm>
            <a:off x="1217864" y="-11"/>
            <a:ext cx="17113941" cy="10287000"/>
            <a:chOff x="1217864" y="-11"/>
            <a:chExt cx="17113941" cy="10287000"/>
          </a:xfrm>
        </p:grpSpPr>
        <p:sp>
          <p:nvSpPr>
            <p:cNvPr id="655" name="Google Shape;655;g1459cc6001b_9_151"/>
            <p:cNvSpPr/>
            <p:nvPr/>
          </p:nvSpPr>
          <p:spPr>
            <a:xfrm rot="10800000">
              <a:off x="9144005" y="-11"/>
              <a:ext cx="9187800" cy="10287000"/>
            </a:xfrm>
            <a:prstGeom prst="rtTriangle">
              <a:avLst/>
            </a:prstGeom>
            <a:solidFill>
              <a:srgbClr val="0C2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6" name="Google Shape;656;g1459cc6001b_9_151"/>
            <p:cNvCxnSpPr/>
            <p:nvPr/>
          </p:nvCxnSpPr>
          <p:spPr>
            <a:xfrm>
              <a:off x="1217877" y="1180770"/>
              <a:ext cx="9385200" cy="0"/>
            </a:xfrm>
            <a:prstGeom prst="straightConnector1">
              <a:avLst/>
            </a:prstGeom>
            <a:noFill/>
            <a:ln w="76200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g1459cc6001b_9_151"/>
            <p:cNvCxnSpPr/>
            <p:nvPr/>
          </p:nvCxnSpPr>
          <p:spPr>
            <a:xfrm>
              <a:off x="1217864" y="9149245"/>
              <a:ext cx="16286700" cy="38400"/>
            </a:xfrm>
            <a:prstGeom prst="straightConnector1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g144654a89d9_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00000">
            <a:off x="4970580" y="2175839"/>
            <a:ext cx="8339915" cy="805856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144654a89d9_5_14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기대효과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681" name="Google Shape;681;g144654a89d9_5_14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2" name="Google Shape;682;g144654a89d9_5_14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활용 방안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2013" y="3107625"/>
            <a:ext cx="18023975" cy="6530499"/>
            <a:chOff x="132013" y="3107625"/>
            <a:chExt cx="18023975" cy="6530499"/>
          </a:xfrm>
        </p:grpSpPr>
        <p:sp>
          <p:nvSpPr>
            <p:cNvPr id="662" name="Google Shape;662;g144654a89d9_5_14"/>
            <p:cNvSpPr txBox="1"/>
            <p:nvPr/>
          </p:nvSpPr>
          <p:spPr>
            <a:xfrm>
              <a:off x="12240888" y="3797650"/>
              <a:ext cx="5915100" cy="17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그린데이터인증등급 획득 데이터센터 비율 증대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재생에너지를 지역난방에 활용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63" name="Google Shape;663;g144654a89d9_5_14"/>
            <p:cNvSpPr txBox="1"/>
            <p:nvPr/>
          </p:nvSpPr>
          <p:spPr>
            <a:xfrm>
              <a:off x="12240888" y="7188624"/>
              <a:ext cx="5915100" cy="244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민간 클라우드 산업 활성화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산업 단지 조성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해외 투자자 유치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탄소배출권 재판매에 따른 수익 창출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00">
                <a:solidFill>
                  <a:srgbClr val="0C2255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64" name="Google Shape;664;g144654a89d9_5_14"/>
            <p:cNvSpPr txBox="1"/>
            <p:nvPr/>
          </p:nvSpPr>
          <p:spPr>
            <a:xfrm>
              <a:off x="360613" y="7188625"/>
              <a:ext cx="5686500" cy="13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수도권 전력난 해결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수도권에 집중된 전력사용량 분산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65" name="Google Shape;665;g144654a89d9_5_14"/>
            <p:cNvSpPr txBox="1"/>
            <p:nvPr/>
          </p:nvSpPr>
          <p:spPr>
            <a:xfrm>
              <a:off x="132013" y="3797650"/>
              <a:ext cx="5915100" cy="17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기존 수도권에 과밀화된 데이터센터 분산을 위한 정책으로 활용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4차 산업혁명 관련 정책 수립 </a:t>
              </a:r>
              <a:endParaRPr sz="2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68" name="Google Shape;668;g144654a89d9_5_14"/>
            <p:cNvSpPr/>
            <p:nvPr/>
          </p:nvSpPr>
          <p:spPr>
            <a:xfrm>
              <a:off x="9519149" y="6650404"/>
              <a:ext cx="2284675" cy="2207601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9" name="Google Shape;669;g144654a89d9_5_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66627" y="6385686"/>
              <a:ext cx="2759948" cy="266684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0" name="Google Shape;670;g144654a89d9_5_14"/>
            <p:cNvGrpSpPr/>
            <p:nvPr/>
          </p:nvGrpSpPr>
          <p:grpSpPr>
            <a:xfrm>
              <a:off x="9484657" y="3264773"/>
              <a:ext cx="2523888" cy="2439292"/>
              <a:chOff x="9444225" y="3422763"/>
              <a:chExt cx="2339099" cy="2339624"/>
            </a:xfrm>
          </p:grpSpPr>
          <p:sp>
            <p:nvSpPr>
              <p:cNvPr id="671" name="Google Shape;671;g144654a89d9_5_14"/>
              <p:cNvSpPr/>
              <p:nvPr/>
            </p:nvSpPr>
            <p:spPr>
              <a:xfrm>
                <a:off x="9555076" y="3644988"/>
                <a:ext cx="2117400" cy="2117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72" name="Google Shape;672;g144654a89d9_5_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9444225" y="3422763"/>
                <a:ext cx="2339099" cy="23390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3" name="Google Shape;673;g144654a89d9_5_14"/>
            <p:cNvGrpSpPr/>
            <p:nvPr/>
          </p:nvGrpSpPr>
          <p:grpSpPr>
            <a:xfrm>
              <a:off x="6217139" y="6516768"/>
              <a:ext cx="2624263" cy="2535760"/>
              <a:chOff x="6458579" y="6410341"/>
              <a:chExt cx="2432125" cy="2432150"/>
            </a:xfrm>
          </p:grpSpPr>
          <p:sp>
            <p:nvSpPr>
              <p:cNvPr id="674" name="Google Shape;674;g144654a89d9_5_14"/>
              <p:cNvSpPr/>
              <p:nvPr/>
            </p:nvSpPr>
            <p:spPr>
              <a:xfrm>
                <a:off x="6615951" y="6613100"/>
                <a:ext cx="2117400" cy="2117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75" name="Google Shape;675;g144654a89d9_5_1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458579" y="6410341"/>
                <a:ext cx="2432125" cy="2432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76" name="Google Shape;676;g144654a89d9_5_14"/>
            <p:cNvGrpSpPr/>
            <p:nvPr/>
          </p:nvGrpSpPr>
          <p:grpSpPr>
            <a:xfrm>
              <a:off x="6376286" y="3491711"/>
              <a:ext cx="2366896" cy="2320151"/>
              <a:chOff x="6539751" y="3552725"/>
              <a:chExt cx="2193601" cy="2225351"/>
            </a:xfrm>
          </p:grpSpPr>
          <p:sp>
            <p:nvSpPr>
              <p:cNvPr id="677" name="Google Shape;677;g144654a89d9_5_14"/>
              <p:cNvSpPr/>
              <p:nvPr/>
            </p:nvSpPr>
            <p:spPr>
              <a:xfrm>
                <a:off x="6615951" y="3623700"/>
                <a:ext cx="2117400" cy="21174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78" name="Google Shape;678;g144654a89d9_5_14"/>
              <p:cNvPicPr preferRelativeResize="0"/>
              <p:nvPr/>
            </p:nvPicPr>
            <p:blipFill rotWithShape="1">
              <a:blip r:embed="rId7">
                <a:alphaModFix/>
              </a:blip>
              <a:srcRect l="4852"/>
              <a:stretch/>
            </p:blipFill>
            <p:spPr>
              <a:xfrm>
                <a:off x="6539751" y="3552725"/>
                <a:ext cx="2193601" cy="22253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79" name="Google Shape;679;g144654a89d9_5_14"/>
            <p:cNvSpPr txBox="1"/>
            <p:nvPr/>
          </p:nvSpPr>
          <p:spPr>
            <a:xfrm>
              <a:off x="1028113" y="3107625"/>
              <a:ext cx="5019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dirty="0" err="1">
                  <a:latin typeface="Nanum Gothic"/>
                  <a:ea typeface="Nanum Gothic"/>
                  <a:cs typeface="Nanum Gothic"/>
                  <a:sym typeface="Nanum Gothic"/>
                </a:rPr>
                <a:t>정책</a:t>
              </a:r>
              <a:endParaRPr sz="33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83" name="Google Shape;683;g144654a89d9_5_14"/>
            <p:cNvSpPr txBox="1"/>
            <p:nvPr/>
          </p:nvSpPr>
          <p:spPr>
            <a:xfrm>
              <a:off x="12240888" y="3107625"/>
              <a:ext cx="5019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>
                  <a:latin typeface="Nanum Gothic"/>
                  <a:ea typeface="Nanum Gothic"/>
                  <a:cs typeface="Nanum Gothic"/>
                  <a:sym typeface="Nanum Gothic"/>
                </a:rPr>
                <a:t>환경</a:t>
              </a:r>
              <a:endParaRPr sz="33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84" name="Google Shape;684;g144654a89d9_5_14"/>
            <p:cNvSpPr txBox="1"/>
            <p:nvPr/>
          </p:nvSpPr>
          <p:spPr>
            <a:xfrm>
              <a:off x="935527" y="6495924"/>
              <a:ext cx="5019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dirty="0" err="1">
                  <a:latin typeface="Nanum Gothic"/>
                  <a:ea typeface="Nanum Gothic"/>
                  <a:cs typeface="Nanum Gothic"/>
                  <a:sym typeface="Nanum Gothic"/>
                </a:rPr>
                <a:t>전력</a:t>
              </a:r>
              <a:endParaRPr sz="33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85" name="Google Shape;685;g144654a89d9_5_14"/>
            <p:cNvSpPr txBox="1"/>
            <p:nvPr/>
          </p:nvSpPr>
          <p:spPr>
            <a:xfrm>
              <a:off x="12240888" y="6495925"/>
              <a:ext cx="5019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dirty="0" err="1">
                  <a:latin typeface="Nanum Gothic"/>
                  <a:ea typeface="Nanum Gothic"/>
                  <a:cs typeface="Nanum Gothic"/>
                  <a:sym typeface="Nanum Gothic"/>
                </a:rPr>
                <a:t>경제</a:t>
              </a:r>
              <a:endParaRPr sz="3300" b="1" dirty="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3c31e146c_3_0"/>
          <p:cNvSpPr txBox="1"/>
          <p:nvPr/>
        </p:nvSpPr>
        <p:spPr>
          <a:xfrm>
            <a:off x="1862273" y="6098425"/>
            <a:ext cx="49530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 데이터센터란?</a:t>
            </a:r>
            <a:endParaRPr sz="3200" b="1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 데이터센터 입지 조건</a:t>
            </a:r>
            <a:endParaRPr sz="3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 주제 문제 정의</a:t>
            </a:r>
            <a:endParaRPr sz="3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" name="Google Shape;212;g143c31e146c_3_0"/>
          <p:cNvSpPr/>
          <p:nvPr/>
        </p:nvSpPr>
        <p:spPr>
          <a:xfrm>
            <a:off x="1217863" y="1168775"/>
            <a:ext cx="15420000" cy="39636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g143c31e146c_3_0"/>
          <p:cNvGrpSpPr/>
          <p:nvPr/>
        </p:nvGrpSpPr>
        <p:grpSpPr>
          <a:xfrm>
            <a:off x="1862275" y="2604125"/>
            <a:ext cx="4805824" cy="1123950"/>
            <a:chOff x="1862275" y="2604125"/>
            <a:chExt cx="4805824" cy="1123950"/>
          </a:xfrm>
        </p:grpSpPr>
        <p:sp>
          <p:nvSpPr>
            <p:cNvPr id="214" name="Google Shape;214;g143c31e146c_3_0"/>
            <p:cNvSpPr txBox="1"/>
            <p:nvPr/>
          </p:nvSpPr>
          <p:spPr>
            <a:xfrm>
              <a:off x="3056099" y="2604125"/>
              <a:ext cx="3612000" cy="10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>
                  <a:solidFill>
                    <a:srgbClr val="0C2255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분석 개요</a:t>
              </a:r>
              <a:endParaRPr sz="65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  <p:grpSp>
          <p:nvGrpSpPr>
            <p:cNvPr id="215" name="Google Shape;215;g143c31e146c_3_0"/>
            <p:cNvGrpSpPr/>
            <p:nvPr/>
          </p:nvGrpSpPr>
          <p:grpSpPr>
            <a:xfrm>
              <a:off x="1862275" y="2616875"/>
              <a:ext cx="1083600" cy="1111200"/>
              <a:chOff x="1862275" y="2616875"/>
              <a:chExt cx="1083600" cy="1111200"/>
            </a:xfrm>
          </p:grpSpPr>
          <p:sp>
            <p:nvSpPr>
              <p:cNvPr id="216" name="Google Shape;216;g143c31e146c_3_0"/>
              <p:cNvSpPr/>
              <p:nvPr/>
            </p:nvSpPr>
            <p:spPr>
              <a:xfrm>
                <a:off x="1862275" y="2616875"/>
                <a:ext cx="1083600" cy="1111200"/>
              </a:xfrm>
              <a:prstGeom prst="ellipse">
                <a:avLst/>
              </a:prstGeom>
              <a:solidFill>
                <a:srgbClr val="0C225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i="0" u="none" strike="noStrike" cap="none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  <p:sp>
            <p:nvSpPr>
              <p:cNvPr id="217" name="Google Shape;217;g143c31e146c_3_0"/>
              <p:cNvSpPr txBox="1"/>
              <p:nvPr/>
            </p:nvSpPr>
            <p:spPr>
              <a:xfrm>
                <a:off x="2137825" y="2681375"/>
                <a:ext cx="532500" cy="1046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6200" i="0" u="none" strike="noStrike" cap="none" dirty="0">
                    <a:solidFill>
                      <a:schemeClr val="lt1"/>
                    </a:solidFill>
                    <a:latin typeface="IBM Plex Sans KR"/>
                    <a:ea typeface="IBM Plex Sans KR"/>
                    <a:cs typeface="IBM Plex Sans KR"/>
                    <a:sym typeface="IBM Plex Sans KR"/>
                  </a:rPr>
                  <a:t>1</a:t>
                </a:r>
                <a:endParaRPr sz="6200" i="0" u="none" strike="noStrike" cap="none" dirty="0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endParaRPr>
              </a:p>
            </p:txBody>
          </p:sp>
        </p:grpSp>
      </p:grpSp>
      <p:grpSp>
        <p:nvGrpSpPr>
          <p:cNvPr id="218" name="Google Shape;218;g143c31e146c_3_0"/>
          <p:cNvGrpSpPr/>
          <p:nvPr/>
        </p:nvGrpSpPr>
        <p:grpSpPr>
          <a:xfrm>
            <a:off x="1217864" y="-11"/>
            <a:ext cx="17113941" cy="10287000"/>
            <a:chOff x="1217864" y="-11"/>
            <a:chExt cx="17113941" cy="10287000"/>
          </a:xfrm>
        </p:grpSpPr>
        <p:sp>
          <p:nvSpPr>
            <p:cNvPr id="219" name="Google Shape;219;g143c31e146c_3_0"/>
            <p:cNvSpPr/>
            <p:nvPr/>
          </p:nvSpPr>
          <p:spPr>
            <a:xfrm rot="10800000">
              <a:off x="9144005" y="-11"/>
              <a:ext cx="9187800" cy="10287000"/>
            </a:xfrm>
            <a:prstGeom prst="rtTriangle">
              <a:avLst/>
            </a:prstGeom>
            <a:solidFill>
              <a:srgbClr val="0C2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0" name="Google Shape;220;g143c31e146c_3_0"/>
            <p:cNvCxnSpPr/>
            <p:nvPr/>
          </p:nvCxnSpPr>
          <p:spPr>
            <a:xfrm>
              <a:off x="1217877" y="1180770"/>
              <a:ext cx="9385200" cy="0"/>
            </a:xfrm>
            <a:prstGeom prst="straightConnector1">
              <a:avLst/>
            </a:prstGeom>
            <a:noFill/>
            <a:ln w="76200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g143c31e146c_3_0"/>
            <p:cNvCxnSpPr/>
            <p:nvPr/>
          </p:nvCxnSpPr>
          <p:spPr>
            <a:xfrm>
              <a:off x="1217864" y="9149245"/>
              <a:ext cx="16286700" cy="38400"/>
            </a:xfrm>
            <a:prstGeom prst="straightConnector1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44654a89d9_5_0"/>
          <p:cNvSpPr txBox="1"/>
          <p:nvPr/>
        </p:nvSpPr>
        <p:spPr>
          <a:xfrm>
            <a:off x="7909560" y="2500472"/>
            <a:ext cx="9570720" cy="7686689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KR"/>
              <a:buChar char="-"/>
            </a:pP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지자체별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각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지역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내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센터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최적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입지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선정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시</a:t>
            </a:r>
            <a:endParaRPr sz="3100" dirty="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가이드라인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으로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활용</a:t>
            </a:r>
            <a:endParaRPr sz="27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KR"/>
              <a:buChar char="-"/>
            </a:pP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센터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유치를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위한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지역별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설명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자료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로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활용</a:t>
            </a:r>
            <a:endParaRPr sz="27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KR"/>
              <a:buChar char="-"/>
            </a:pP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각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지역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전력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수급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참고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자료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로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활용</a:t>
            </a:r>
            <a:endParaRPr sz="27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KR"/>
              <a:buChar char="-"/>
            </a:pP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입지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선정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상위권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지역에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데이터센터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건립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시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전력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사용량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예측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모델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생성하여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타당성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평가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가능</a:t>
            </a:r>
            <a:endParaRPr sz="27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KR"/>
              <a:buChar char="-"/>
            </a:pP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인프라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낙후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지역</a:t>
            </a:r>
            <a:r>
              <a:rPr lang="en-US" sz="31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1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보완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위한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정책</a:t>
            </a:r>
            <a:r>
              <a:rPr lang="en-US" sz="2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dirty="0" err="1">
                <a:latin typeface="Nanum Gothic"/>
                <a:ea typeface="Nanum Gothic"/>
                <a:cs typeface="Nanum Gothic"/>
                <a:sym typeface="Nanum Gothic"/>
              </a:rPr>
              <a:t>제안</a:t>
            </a:r>
            <a:endParaRPr sz="27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1" name="Google Shape;691;g144654a89d9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988" y="2642475"/>
            <a:ext cx="6318512" cy="74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144654a89d9_5_0"/>
          <p:cNvSpPr txBox="1"/>
          <p:nvPr/>
        </p:nvSpPr>
        <p:spPr>
          <a:xfrm>
            <a:off x="622500" y="1754050"/>
            <a:ext cx="8081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결과 활용 방안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693" name="Google Shape;693;g144654a89d9_5_0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4" name="Google Shape;694;g144654a89d9_5_0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활용 방안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g144654a89d9_9_7"/>
          <p:cNvGrpSpPr/>
          <p:nvPr/>
        </p:nvGrpSpPr>
        <p:grpSpPr>
          <a:xfrm>
            <a:off x="18375" y="3168650"/>
            <a:ext cx="18288000" cy="7222500"/>
            <a:chOff x="18375" y="3168650"/>
            <a:chExt cx="18288000" cy="7222500"/>
          </a:xfrm>
        </p:grpSpPr>
        <p:sp>
          <p:nvSpPr>
            <p:cNvPr id="700" name="Google Shape;700;g144654a89d9_9_7"/>
            <p:cNvSpPr/>
            <p:nvPr/>
          </p:nvSpPr>
          <p:spPr>
            <a:xfrm flipH="1">
              <a:off x="18375" y="3168650"/>
              <a:ext cx="18288000" cy="3158700"/>
            </a:xfrm>
            <a:prstGeom prst="rtTriangle">
              <a:avLst/>
            </a:prstGeom>
            <a:solidFill>
              <a:srgbClr val="0C2255"/>
            </a:solidFill>
            <a:ln w="952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g144654a89d9_9_7"/>
            <p:cNvSpPr/>
            <p:nvPr/>
          </p:nvSpPr>
          <p:spPr>
            <a:xfrm>
              <a:off x="18375" y="6327350"/>
              <a:ext cx="18288000" cy="4063800"/>
            </a:xfrm>
            <a:prstGeom prst="rect">
              <a:avLst/>
            </a:prstGeom>
            <a:solidFill>
              <a:srgbClr val="0C2255"/>
            </a:solidFill>
            <a:ln w="952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g144654a89d9_9_7"/>
          <p:cNvSpPr txBox="1"/>
          <p:nvPr/>
        </p:nvSpPr>
        <p:spPr>
          <a:xfrm>
            <a:off x="9863018" y="5400987"/>
            <a:ext cx="74412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감사합니다</a:t>
            </a:r>
            <a:endParaRPr sz="7500">
              <a:solidFill>
                <a:srgbClr val="0000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703" name="Google Shape;703;g144654a89d9_9_7"/>
          <p:cNvGrpSpPr/>
          <p:nvPr/>
        </p:nvGrpSpPr>
        <p:grpSpPr>
          <a:xfrm>
            <a:off x="0" y="9445655"/>
            <a:ext cx="18288000" cy="993600"/>
            <a:chOff x="0" y="9293255"/>
            <a:chExt cx="18288000" cy="993600"/>
          </a:xfrm>
        </p:grpSpPr>
        <p:sp>
          <p:nvSpPr>
            <p:cNvPr id="704" name="Google Shape;704;g144654a89d9_9_7"/>
            <p:cNvSpPr/>
            <p:nvPr/>
          </p:nvSpPr>
          <p:spPr>
            <a:xfrm>
              <a:off x="0" y="9293255"/>
              <a:ext cx="18288000" cy="993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5" name="Google Shape;705;g144654a89d9_9_7"/>
            <p:cNvPicPr preferRelativeResize="0"/>
            <p:nvPr/>
          </p:nvPicPr>
          <p:blipFill rotWithShape="1">
            <a:blip r:embed="rId3">
              <a:alphaModFix/>
            </a:blip>
            <a:srcRect t="40044"/>
            <a:stretch/>
          </p:blipFill>
          <p:spPr>
            <a:xfrm>
              <a:off x="5171407" y="9544159"/>
              <a:ext cx="2975079" cy="4917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g144654a89d9_9_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3001" y="9445983"/>
              <a:ext cx="2231939" cy="688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g144654a89d9_9_7"/>
            <p:cNvPicPr preferRelativeResize="0"/>
            <p:nvPr/>
          </p:nvPicPr>
          <p:blipFill rotWithShape="1">
            <a:blip r:embed="rId5">
              <a:alphaModFix/>
            </a:blip>
            <a:srcRect l="14587" r="14009"/>
            <a:stretch/>
          </p:blipFill>
          <p:spPr>
            <a:xfrm>
              <a:off x="574775" y="9544175"/>
              <a:ext cx="1771775" cy="491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g144fd18f9f1_0_31"/>
          <p:cNvGrpSpPr/>
          <p:nvPr/>
        </p:nvGrpSpPr>
        <p:grpSpPr>
          <a:xfrm>
            <a:off x="710125" y="3613640"/>
            <a:ext cx="16667664" cy="5168172"/>
            <a:chOff x="710125" y="3537440"/>
            <a:chExt cx="16667664" cy="5168172"/>
          </a:xfrm>
        </p:grpSpPr>
        <p:grpSp>
          <p:nvGrpSpPr>
            <p:cNvPr id="227" name="Google Shape;227;g144fd18f9f1_0_31"/>
            <p:cNvGrpSpPr/>
            <p:nvPr/>
          </p:nvGrpSpPr>
          <p:grpSpPr>
            <a:xfrm>
              <a:off x="5638381" y="3537440"/>
              <a:ext cx="2483100" cy="5168172"/>
              <a:chOff x="5638381" y="3537440"/>
              <a:chExt cx="2483100" cy="5168172"/>
            </a:xfrm>
          </p:grpSpPr>
          <p:sp>
            <p:nvSpPr>
              <p:cNvPr id="228" name="Google Shape;228;g144fd18f9f1_0_31"/>
              <p:cNvSpPr txBox="1"/>
              <p:nvPr/>
            </p:nvSpPr>
            <p:spPr>
              <a:xfrm>
                <a:off x="5638381" y="7982312"/>
                <a:ext cx="2483100" cy="7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3500">
                    <a:solidFill>
                      <a:schemeClr val="dk1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냉각 시설</a:t>
                </a:r>
                <a:endParaRPr sz="3500">
                  <a:solidFill>
                    <a:schemeClr val="dk1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  <p:pic>
            <p:nvPicPr>
              <p:cNvPr id="229" name="Google Shape;229;g144fd18f9f1_0_31"/>
              <p:cNvPicPr preferRelativeResize="0"/>
              <p:nvPr/>
            </p:nvPicPr>
            <p:blipFill rotWithShape="1">
              <a:blip r:embed="rId3">
                <a:alphaModFix/>
              </a:blip>
              <a:srcRect l="29293" t="20787" r="28912" b="17964"/>
              <a:stretch/>
            </p:blipFill>
            <p:spPr>
              <a:xfrm>
                <a:off x="5638500" y="3537440"/>
                <a:ext cx="2482884" cy="36217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0" name="Google Shape;230;g144fd18f9f1_0_31"/>
            <p:cNvGrpSpPr/>
            <p:nvPr/>
          </p:nvGrpSpPr>
          <p:grpSpPr>
            <a:xfrm>
              <a:off x="710125" y="3537440"/>
              <a:ext cx="3474962" cy="5160518"/>
              <a:chOff x="710125" y="3537440"/>
              <a:chExt cx="3474962" cy="5160518"/>
            </a:xfrm>
          </p:grpSpPr>
          <p:pic>
            <p:nvPicPr>
              <p:cNvPr id="231" name="Google Shape;231;g144fd18f9f1_0_31"/>
              <p:cNvPicPr preferRelativeResize="0"/>
              <p:nvPr/>
            </p:nvPicPr>
            <p:blipFill rotWithShape="1">
              <a:blip r:embed="rId4">
                <a:alphaModFix/>
              </a:blip>
              <a:srcRect l="20635" t="19255" r="20875" b="19500"/>
              <a:stretch/>
            </p:blipFill>
            <p:spPr>
              <a:xfrm>
                <a:off x="710125" y="3537440"/>
                <a:ext cx="3474916" cy="36217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2" name="Google Shape;232;g144fd18f9f1_0_31"/>
              <p:cNvSpPr txBox="1"/>
              <p:nvPr/>
            </p:nvSpPr>
            <p:spPr>
              <a:xfrm>
                <a:off x="710187" y="7989959"/>
                <a:ext cx="34749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sz="3400">
                    <a:solidFill>
                      <a:schemeClr val="dk1"/>
                    </a:solidFill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전력 인프라</a:t>
                </a:r>
                <a:endParaRPr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p:grpSp>
        <p:grpSp>
          <p:nvGrpSpPr>
            <p:cNvPr id="233" name="Google Shape;233;g144fd18f9f1_0_31"/>
            <p:cNvGrpSpPr/>
            <p:nvPr/>
          </p:nvGrpSpPr>
          <p:grpSpPr>
            <a:xfrm>
              <a:off x="9574839" y="3787144"/>
              <a:ext cx="3074700" cy="4918454"/>
              <a:chOff x="9574839" y="3787144"/>
              <a:chExt cx="3074700" cy="4918454"/>
            </a:xfrm>
          </p:grpSpPr>
          <p:pic>
            <p:nvPicPr>
              <p:cNvPr id="234" name="Google Shape;234;g144fd18f9f1_0_31"/>
              <p:cNvPicPr preferRelativeResize="0"/>
              <p:nvPr/>
            </p:nvPicPr>
            <p:blipFill rotWithShape="1">
              <a:blip r:embed="rId5">
                <a:alphaModFix/>
              </a:blip>
              <a:srcRect l="10776" r="10563" b="19743"/>
              <a:stretch/>
            </p:blipFill>
            <p:spPr>
              <a:xfrm>
                <a:off x="9574843" y="3787144"/>
                <a:ext cx="3074673" cy="3122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5" name="Google Shape;235;g144fd18f9f1_0_31"/>
              <p:cNvSpPr txBox="1"/>
              <p:nvPr/>
            </p:nvSpPr>
            <p:spPr>
              <a:xfrm>
                <a:off x="9574839" y="7982299"/>
                <a:ext cx="3074700" cy="7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>
                    <a:latin typeface="NanumGothic ExtraBold"/>
                    <a:ea typeface="NanumGothic ExtraBold"/>
                    <a:cs typeface="NanumGothic ExtraBold"/>
                    <a:sym typeface="NanumGothic ExtraBold"/>
                  </a:rPr>
                  <a:t>환경 조건</a:t>
                </a:r>
                <a:endParaRPr sz="3500">
                  <a:latin typeface="NanumGothic ExtraBold"/>
                  <a:ea typeface="NanumGothic ExtraBold"/>
                  <a:cs typeface="NanumGothic ExtraBold"/>
                  <a:sym typeface="NanumGothic ExtraBold"/>
                </a:endParaRPr>
              </a:p>
            </p:txBody>
          </p:sp>
        </p:grpSp>
        <p:sp>
          <p:nvSpPr>
            <p:cNvPr id="236" name="Google Shape;236;g144fd18f9f1_0_31"/>
            <p:cNvSpPr txBox="1"/>
            <p:nvPr/>
          </p:nvSpPr>
          <p:spPr>
            <a:xfrm>
              <a:off x="14303089" y="7982311"/>
              <a:ext cx="30747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IT 인프라</a:t>
              </a:r>
              <a:endParaRPr sz="3500"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</p:txBody>
        </p:sp>
      </p:grpSp>
      <p:pic>
        <p:nvPicPr>
          <p:cNvPr id="237" name="Google Shape;237;g144fd18f9f1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2825" y="3089975"/>
            <a:ext cx="4484250" cy="4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44fd18f9f1_0_31"/>
          <p:cNvSpPr txBox="1"/>
          <p:nvPr/>
        </p:nvSpPr>
        <p:spPr>
          <a:xfrm>
            <a:off x="622500" y="1754050"/>
            <a:ext cx="489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데이터센터 입지조건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39" name="Google Shape;239;g144fd18f9f1_0_31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g144fd18f9f1_0_31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개요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4fd18f9f1_0_7"/>
          <p:cNvSpPr txBox="1"/>
          <p:nvPr/>
        </p:nvSpPr>
        <p:spPr>
          <a:xfrm>
            <a:off x="622500" y="1754050"/>
            <a:ext cx="324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데이터센터란?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47" name="Google Shape;247;g144fd18f9f1_0_7"/>
          <p:cNvSpPr txBox="1"/>
          <p:nvPr/>
        </p:nvSpPr>
        <p:spPr>
          <a:xfrm>
            <a:off x="9518091" y="2986113"/>
            <a:ext cx="7640400" cy="567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 algn="just" latinLnBrk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기업 및 기관의  서버</a:t>
            </a:r>
            <a:r>
              <a:rPr lang="en-US" altLang="ko-KR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네트워크</a:t>
            </a:r>
            <a:r>
              <a:rPr lang="en-US" altLang="ko-KR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스토리지  등 기타 </a:t>
            </a:r>
            <a:r>
              <a:rPr lang="en-US" altLang="ko-KR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IT </a:t>
            </a: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장비가 위치하는 </a:t>
            </a:r>
            <a:r>
              <a:rPr lang="ko-KR" altLang="ko-KR" sz="3200" kern="100" dirty="0"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중앙집중식 물리 </a:t>
            </a:r>
            <a:r>
              <a:rPr lang="ko-KR" altLang="ko-KR" sz="3200" kern="100" dirty="0" smtClean="0"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시설</a:t>
            </a:r>
            <a:endParaRPr lang="en-US" altLang="ko-KR" sz="3200" kern="100" dirty="0" smtClean="0"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marL="50800" lvl="2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2800"/>
            </a:pPr>
            <a:r>
              <a:rPr lang="en-US" altLang="ko-KR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⇒ 최근 해외 </a:t>
            </a:r>
            <a:r>
              <a:rPr lang="ko-KR" altLang="en-US" sz="2600" b="1" dirty="0" err="1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클라우드</a:t>
            </a: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업체도 국내 데이터센터 내</a:t>
            </a:r>
            <a:endParaRPr lang="en-US" altLang="ko-KR" sz="2600" b="1" dirty="0" smtClean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50800" lvl="2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2800"/>
            </a:pP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공간을 </a:t>
            </a:r>
            <a:r>
              <a:rPr lang="ko-KR" altLang="en-US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임차하여 </a:t>
            </a: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</a:t>
            </a:r>
            <a:endParaRPr lang="en-US" altLang="ko-KR" sz="2600" b="1" dirty="0" smtClean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508000" lvl="2" indent="-45720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데이터센터 </a:t>
            </a:r>
            <a:r>
              <a:rPr lang="ko-KR" altLang="en-US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 하드웨어를 보호하고 이의 구동 및  실행을 유지하는 전원 공급 장치와 서브시스템</a:t>
            </a:r>
            <a:r>
              <a:rPr lang="en-US" altLang="ko-KR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전기 스위치</a:t>
            </a:r>
            <a:r>
              <a:rPr lang="en-US" altLang="ko-KR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백업 발전기 및 환경 제어 장치 </a:t>
            </a:r>
            <a:r>
              <a:rPr lang="ko-KR" altLang="en-US" sz="2600" b="1" dirty="0" smtClean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존재</a:t>
            </a:r>
            <a:endParaRPr sz="2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(예: </a:t>
            </a:r>
            <a:r>
              <a:rPr lang="en-US" sz="26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에어컨</a:t>
            </a:r>
            <a:r>
              <a:rPr lang="en-US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lang="en-US" sz="26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서버</a:t>
            </a:r>
            <a:r>
              <a:rPr lang="en-US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냉각</a:t>
            </a:r>
            <a:r>
              <a:rPr lang="en-US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6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장치</a:t>
            </a:r>
            <a:r>
              <a:rPr lang="en-US" sz="26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2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g144fd18f9f1_0_7"/>
          <p:cNvSpPr txBox="1"/>
          <p:nvPr/>
        </p:nvSpPr>
        <p:spPr>
          <a:xfrm>
            <a:off x="12579747" y="8697682"/>
            <a:ext cx="474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 err="1">
                <a:latin typeface="Nanum Gothic"/>
                <a:ea typeface="Nanum Gothic"/>
                <a:cs typeface="Nanum Gothic"/>
                <a:sym typeface="Nanum Gothic"/>
              </a:rPr>
              <a:t>출처</a:t>
            </a:r>
            <a:r>
              <a:rPr lang="en-US" sz="1700" dirty="0">
                <a:latin typeface="Nanum Gothic"/>
                <a:ea typeface="Nanum Gothic"/>
                <a:cs typeface="Nanum Gothic"/>
                <a:sym typeface="Nanum Gothic"/>
              </a:rPr>
              <a:t> :  VMware, IBM  </a:t>
            </a:r>
            <a:r>
              <a:rPr lang="en-US" sz="1700" dirty="0" err="1">
                <a:latin typeface="Nanum Gothic"/>
                <a:ea typeface="Nanum Gothic"/>
                <a:cs typeface="Nanum Gothic"/>
                <a:sym typeface="Nanum Gothic"/>
              </a:rPr>
              <a:t>데이터센터</a:t>
            </a:r>
            <a:r>
              <a:rPr lang="en-US" sz="17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700" dirty="0" err="1">
                <a:latin typeface="Nanum Gothic"/>
                <a:ea typeface="Nanum Gothic"/>
                <a:cs typeface="Nanum Gothic"/>
                <a:sym typeface="Nanum Gothic"/>
              </a:rPr>
              <a:t>정의</a:t>
            </a:r>
            <a:r>
              <a:rPr lang="en-US" sz="1700" dirty="0">
                <a:latin typeface="Nanum Gothic"/>
                <a:ea typeface="Nanum Gothic"/>
                <a:cs typeface="Nanum Gothic"/>
                <a:sym typeface="Nanum Gothic"/>
              </a:rPr>
              <a:t>(2020)</a:t>
            </a:r>
            <a:endParaRPr sz="17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9" name="Google Shape;249;g144fd18f9f1_0_7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0" name="Google Shape;250;g144fd18f9f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75" y="2986113"/>
            <a:ext cx="7048500" cy="62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44fd18f9f1_0_7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개요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g144fd18f9f1_0_48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7" name="Google Shape;257;g144fd18f9f1_0_48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개요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g144fd18f9f1_0_48"/>
          <p:cNvSpPr txBox="1"/>
          <p:nvPr/>
        </p:nvSpPr>
        <p:spPr>
          <a:xfrm>
            <a:off x="622500" y="1754050"/>
            <a:ext cx="489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주제 문제 정의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259" name="Google Shape;259;g144fd18f9f1_0_48"/>
          <p:cNvGrpSpPr/>
          <p:nvPr/>
        </p:nvGrpSpPr>
        <p:grpSpPr>
          <a:xfrm>
            <a:off x="386555" y="3749575"/>
            <a:ext cx="7968649" cy="4769659"/>
            <a:chOff x="386555" y="3749575"/>
            <a:chExt cx="7968649" cy="4769659"/>
          </a:xfrm>
        </p:grpSpPr>
        <p:pic>
          <p:nvPicPr>
            <p:cNvPr id="260" name="Google Shape;260;g144fd18f9f1_0_48"/>
            <p:cNvPicPr preferRelativeResize="0"/>
            <p:nvPr/>
          </p:nvPicPr>
          <p:blipFill rotWithShape="1">
            <a:blip r:embed="rId3">
              <a:alphaModFix/>
            </a:blip>
            <a:srcRect l="-2065" r="-1733" b="4104"/>
            <a:stretch/>
          </p:blipFill>
          <p:spPr>
            <a:xfrm>
              <a:off x="386555" y="4295842"/>
              <a:ext cx="7968649" cy="4223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g144fd18f9f1_0_48"/>
            <p:cNvSpPr/>
            <p:nvPr/>
          </p:nvSpPr>
          <p:spPr>
            <a:xfrm>
              <a:off x="591788" y="3749575"/>
              <a:ext cx="7621054" cy="546267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 센터당 높은 전력사용량</a:t>
              </a:r>
              <a:endParaRPr sz="2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62" name="Google Shape;262;g144fd18f9f1_0_48"/>
            <p:cNvSpPr/>
            <p:nvPr/>
          </p:nvSpPr>
          <p:spPr>
            <a:xfrm>
              <a:off x="591700" y="4291600"/>
              <a:ext cx="7621200" cy="4223400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g144fd18f9f1_0_48"/>
          <p:cNvGrpSpPr/>
          <p:nvPr/>
        </p:nvGrpSpPr>
        <p:grpSpPr>
          <a:xfrm>
            <a:off x="8791575" y="1677850"/>
            <a:ext cx="9090600" cy="2071725"/>
            <a:chOff x="8791575" y="1677850"/>
            <a:chExt cx="9090600" cy="2071725"/>
          </a:xfrm>
        </p:grpSpPr>
        <p:pic>
          <p:nvPicPr>
            <p:cNvPr id="264" name="Google Shape;264;g144fd18f9f1_0_48"/>
            <p:cNvPicPr preferRelativeResize="0"/>
            <p:nvPr/>
          </p:nvPicPr>
          <p:blipFill rotWithShape="1">
            <a:blip r:embed="rId4">
              <a:alphaModFix/>
            </a:blip>
            <a:srcRect r="2123" b="15433"/>
            <a:stretch/>
          </p:blipFill>
          <p:spPr>
            <a:xfrm>
              <a:off x="8815825" y="2402075"/>
              <a:ext cx="9037699" cy="1347500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265" name="Google Shape;265;g144fd18f9f1_0_48"/>
            <p:cNvCxnSpPr/>
            <p:nvPr/>
          </p:nvCxnSpPr>
          <p:spPr>
            <a:xfrm>
              <a:off x="12575721" y="3162612"/>
              <a:ext cx="4496268" cy="0"/>
            </a:xfrm>
            <a:prstGeom prst="straightConnector1">
              <a:avLst/>
            </a:prstGeom>
            <a:noFill/>
            <a:ln w="1143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6" name="Google Shape;266;g144fd18f9f1_0_48"/>
            <p:cNvSpPr/>
            <p:nvPr/>
          </p:nvSpPr>
          <p:spPr>
            <a:xfrm>
              <a:off x="8791575" y="1677850"/>
              <a:ext cx="9090600" cy="7242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600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 수도권 집중 현상</a:t>
              </a:r>
              <a:endParaRPr sz="26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67" name="Google Shape;267;g144fd18f9f1_0_48"/>
          <p:cNvGrpSpPr/>
          <p:nvPr/>
        </p:nvGrpSpPr>
        <p:grpSpPr>
          <a:xfrm>
            <a:off x="8815859" y="3982002"/>
            <a:ext cx="9037703" cy="6125586"/>
            <a:chOff x="8815859" y="3982002"/>
            <a:chExt cx="9037703" cy="6125586"/>
          </a:xfrm>
        </p:grpSpPr>
        <p:grpSp>
          <p:nvGrpSpPr>
            <p:cNvPr id="268" name="Google Shape;268;g144fd18f9f1_0_48"/>
            <p:cNvGrpSpPr/>
            <p:nvPr/>
          </p:nvGrpSpPr>
          <p:grpSpPr>
            <a:xfrm>
              <a:off x="8815859" y="3982002"/>
              <a:ext cx="9037703" cy="6125586"/>
              <a:chOff x="9064313" y="3430650"/>
              <a:chExt cx="8736300" cy="5725917"/>
            </a:xfrm>
          </p:grpSpPr>
          <p:pic>
            <p:nvPicPr>
              <p:cNvPr id="269" name="Google Shape;269;g144fd18f9f1_0_48"/>
              <p:cNvPicPr preferRelativeResize="0"/>
              <p:nvPr/>
            </p:nvPicPr>
            <p:blipFill rotWithShape="1">
              <a:blip r:embed="rId5">
                <a:alphaModFix/>
              </a:blip>
              <a:srcRect l="4586" r="5128"/>
              <a:stretch/>
            </p:blipFill>
            <p:spPr>
              <a:xfrm>
                <a:off x="9064313" y="4438050"/>
                <a:ext cx="4579750" cy="471851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70" name="Google Shape;270;g144fd18f9f1_0_48"/>
              <p:cNvGrpSpPr/>
              <p:nvPr/>
            </p:nvGrpSpPr>
            <p:grpSpPr>
              <a:xfrm>
                <a:off x="13493639" y="4174588"/>
                <a:ext cx="4306974" cy="4981975"/>
                <a:chOff x="8913889" y="4187475"/>
                <a:chExt cx="4306974" cy="4981975"/>
              </a:xfrm>
            </p:grpSpPr>
            <p:pic>
              <p:nvPicPr>
                <p:cNvPr id="271" name="Google Shape;271;g144fd18f9f1_0_4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30977" r="25872" b="27299"/>
                <a:stretch/>
              </p:blipFill>
              <p:spPr>
                <a:xfrm>
                  <a:off x="9064312" y="4187475"/>
                  <a:ext cx="4156551" cy="49819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2" name="Google Shape;272;g144fd18f9f1_0_4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75797" t="67156" r="2788" b="3302"/>
                <a:stretch/>
              </p:blipFill>
              <p:spPr>
                <a:xfrm>
                  <a:off x="8913889" y="7318674"/>
                  <a:ext cx="1557249" cy="1705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73" name="Google Shape;273;g144fd18f9f1_0_48"/>
              <p:cNvSpPr/>
              <p:nvPr/>
            </p:nvSpPr>
            <p:spPr>
              <a:xfrm>
                <a:off x="9064313" y="3430650"/>
                <a:ext cx="8736300" cy="1007400"/>
              </a:xfrm>
              <a:prstGeom prst="rect">
                <a:avLst/>
              </a:prstGeom>
              <a:solidFill>
                <a:srgbClr val="0C2255"/>
              </a:solidFill>
              <a:ln w="28575" cap="flat" cmpd="sng">
                <a:solidFill>
                  <a:srgbClr val="0C22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600" b="1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③ 전력 공급 여유 지도 (한국전력공사)</a:t>
                </a:r>
                <a:endParaRPr sz="2600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2600" b="1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국내 데이터센터 분포 (한국 데이터센터 연합회)</a:t>
                </a:r>
                <a:endParaRPr sz="2600" b="1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274" name="Google Shape;274;g144fd18f9f1_0_48"/>
            <p:cNvSpPr/>
            <p:nvPr/>
          </p:nvSpPr>
          <p:spPr>
            <a:xfrm>
              <a:off x="8818025" y="5066250"/>
              <a:ext cx="9035400" cy="5029200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g144fd18f9f1_0_0"/>
          <p:cNvGrpSpPr/>
          <p:nvPr/>
        </p:nvGrpSpPr>
        <p:grpSpPr>
          <a:xfrm>
            <a:off x="8702984" y="6604000"/>
            <a:ext cx="663300" cy="630900"/>
            <a:chOff x="8724747" y="6190200"/>
            <a:chExt cx="663300" cy="630900"/>
          </a:xfrm>
        </p:grpSpPr>
        <p:sp>
          <p:nvSpPr>
            <p:cNvPr id="280" name="Google Shape;280;g144fd18f9f1_0_0"/>
            <p:cNvSpPr/>
            <p:nvPr/>
          </p:nvSpPr>
          <p:spPr>
            <a:xfrm>
              <a:off x="8724747" y="6190200"/>
              <a:ext cx="663300" cy="630900"/>
            </a:xfrm>
            <a:prstGeom prst="ellipse">
              <a:avLst/>
            </a:prstGeom>
            <a:solidFill>
              <a:srgbClr val="0C225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1" name="Google Shape;281;g144fd18f9f1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8970884" y="6390838"/>
              <a:ext cx="171025" cy="264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g144fd18f9f1_0_0"/>
          <p:cNvSpPr txBox="1"/>
          <p:nvPr/>
        </p:nvSpPr>
        <p:spPr>
          <a:xfrm>
            <a:off x="2159225" y="7428800"/>
            <a:ext cx="13971300" cy="1909800"/>
          </a:xfrm>
          <a:prstGeom prst="rect">
            <a:avLst/>
          </a:prstGeom>
          <a:solidFill>
            <a:srgbClr val="0C22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08000" lvl="0" indent="-5080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기존 입지 조건 고려한 </a:t>
            </a:r>
            <a:r>
              <a:rPr lang="en-US" sz="3800">
                <a:solidFill>
                  <a:srgbClr val="FFFF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신규 데이터센터 최적 입지 선정</a:t>
            </a:r>
            <a:endParaRPr sz="3800">
              <a:solidFill>
                <a:srgbClr val="FFFF0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508000" lvl="0" indent="-50800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전국 단위 </a:t>
            </a:r>
            <a:r>
              <a:rPr lang="en-US" sz="3800">
                <a:solidFill>
                  <a:srgbClr val="FFFF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전력 사용량 분산</a:t>
            </a:r>
            <a:r>
              <a:rPr lang="en-US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lang="en-US" sz="3800">
                <a:solidFill>
                  <a:srgbClr val="FFFF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효율적 전력 관리</a:t>
            </a:r>
            <a:r>
              <a:rPr lang="en-US" sz="34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에 이바지</a:t>
            </a:r>
            <a:endParaRPr sz="34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83" name="Google Shape;283;g144fd18f9f1_0_0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Google Shape;284;g144fd18f9f1_0_0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개요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5" name="Google Shape;285;g144fd18f9f1_0_0"/>
          <p:cNvSpPr txBox="1"/>
          <p:nvPr/>
        </p:nvSpPr>
        <p:spPr>
          <a:xfrm>
            <a:off x="622500" y="1754050"/>
            <a:ext cx="4894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추진 배경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286" name="Google Shape;286;g144fd18f9f1_0_0"/>
          <p:cNvGrpSpPr/>
          <p:nvPr/>
        </p:nvGrpSpPr>
        <p:grpSpPr>
          <a:xfrm>
            <a:off x="2145300" y="3105175"/>
            <a:ext cx="13997400" cy="3304925"/>
            <a:chOff x="2144450" y="3185525"/>
            <a:chExt cx="13997400" cy="3304925"/>
          </a:xfrm>
        </p:grpSpPr>
        <p:pic>
          <p:nvPicPr>
            <p:cNvPr id="287" name="Google Shape;287;g144fd18f9f1_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58350" y="3848200"/>
              <a:ext cx="13971301" cy="2642250"/>
            </a:xfrm>
            <a:prstGeom prst="rect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88" name="Google Shape;288;g144fd18f9f1_0_0"/>
            <p:cNvSpPr txBox="1"/>
            <p:nvPr/>
          </p:nvSpPr>
          <p:spPr>
            <a:xfrm>
              <a:off x="2144450" y="3185525"/>
              <a:ext cx="13997400" cy="630900"/>
            </a:xfrm>
            <a:prstGeom prst="rect">
              <a:avLst/>
            </a:prstGeom>
            <a:solidFill>
              <a:srgbClr val="0C2255"/>
            </a:solidFill>
            <a:ln w="28575" cap="flat" cmpd="sng">
              <a:solidFill>
                <a:srgbClr val="0C22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FFFFF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프로젝트 추진 근거</a:t>
              </a:r>
              <a:endParaRPr sz="3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59cc6001b_9_123"/>
          <p:cNvSpPr txBox="1"/>
          <p:nvPr/>
        </p:nvSpPr>
        <p:spPr>
          <a:xfrm>
            <a:off x="1862275" y="6098425"/>
            <a:ext cx="54306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 분석 모델 전체 프로세스</a:t>
            </a:r>
            <a:endParaRPr sz="3200" b="1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 가중치 요인</a:t>
            </a:r>
            <a:endParaRPr sz="3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◦  가중치 설정</a:t>
            </a:r>
            <a:endParaRPr sz="3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g1459cc6001b_9_123"/>
          <p:cNvSpPr/>
          <p:nvPr/>
        </p:nvSpPr>
        <p:spPr>
          <a:xfrm>
            <a:off x="1217863" y="1168775"/>
            <a:ext cx="15420000" cy="3963600"/>
          </a:xfrm>
          <a:prstGeom prst="rect">
            <a:avLst/>
          </a:prstGeom>
          <a:solidFill>
            <a:srgbClr val="E8EC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459cc6001b_9_123"/>
          <p:cNvSpPr txBox="1"/>
          <p:nvPr/>
        </p:nvSpPr>
        <p:spPr>
          <a:xfrm>
            <a:off x="3056099" y="2604125"/>
            <a:ext cx="36120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</a:t>
            </a:r>
            <a:r>
              <a:rPr lang="en-US" sz="65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65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과정</a:t>
            </a:r>
            <a:endParaRPr sz="6500" dirty="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297" name="Google Shape;297;g1459cc6001b_9_123"/>
          <p:cNvGrpSpPr/>
          <p:nvPr/>
        </p:nvGrpSpPr>
        <p:grpSpPr>
          <a:xfrm>
            <a:off x="1862275" y="2616875"/>
            <a:ext cx="1083600" cy="1111200"/>
            <a:chOff x="1862275" y="2616875"/>
            <a:chExt cx="1083600" cy="1111200"/>
          </a:xfrm>
        </p:grpSpPr>
        <p:sp>
          <p:nvSpPr>
            <p:cNvPr id="298" name="Google Shape;298;g1459cc6001b_9_123"/>
            <p:cNvSpPr/>
            <p:nvPr/>
          </p:nvSpPr>
          <p:spPr>
            <a:xfrm>
              <a:off x="1862275" y="2616875"/>
              <a:ext cx="1083600" cy="1111200"/>
            </a:xfrm>
            <a:prstGeom prst="ellipse">
              <a:avLst/>
            </a:prstGeom>
            <a:solidFill>
              <a:srgbClr val="0C22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i="0" u="none" strike="noStrike" cap="none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  <p:sp>
          <p:nvSpPr>
            <p:cNvPr id="299" name="Google Shape;299;g1459cc6001b_9_123"/>
            <p:cNvSpPr txBox="1"/>
            <p:nvPr/>
          </p:nvSpPr>
          <p:spPr>
            <a:xfrm>
              <a:off x="2127442" y="2672285"/>
              <a:ext cx="5325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en-US" sz="6200" dirty="0">
                  <a:solidFill>
                    <a:schemeClr val="lt1"/>
                  </a:solidFill>
                  <a:latin typeface="IBM Plex Sans KR"/>
                  <a:ea typeface="IBM Plex Sans KR"/>
                  <a:cs typeface="IBM Plex Sans KR"/>
                  <a:sym typeface="IBM Plex Sans KR"/>
                </a:rPr>
                <a:t>2</a:t>
              </a:r>
              <a:endParaRPr sz="6200" i="0" u="none" strike="noStrike" cap="none" dirty="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endParaRPr>
            </a:p>
          </p:txBody>
        </p:sp>
      </p:grpSp>
      <p:grpSp>
        <p:nvGrpSpPr>
          <p:cNvPr id="300" name="Google Shape;300;g1459cc6001b_9_123"/>
          <p:cNvGrpSpPr/>
          <p:nvPr/>
        </p:nvGrpSpPr>
        <p:grpSpPr>
          <a:xfrm>
            <a:off x="1217864" y="-11"/>
            <a:ext cx="17113941" cy="10287000"/>
            <a:chOff x="1217864" y="-11"/>
            <a:chExt cx="17113941" cy="10287000"/>
          </a:xfrm>
        </p:grpSpPr>
        <p:sp>
          <p:nvSpPr>
            <p:cNvPr id="301" name="Google Shape;301;g1459cc6001b_9_123"/>
            <p:cNvSpPr/>
            <p:nvPr/>
          </p:nvSpPr>
          <p:spPr>
            <a:xfrm rot="10800000">
              <a:off x="9144005" y="-11"/>
              <a:ext cx="9187800" cy="10287000"/>
            </a:xfrm>
            <a:prstGeom prst="rtTriangle">
              <a:avLst/>
            </a:prstGeom>
            <a:solidFill>
              <a:srgbClr val="0C2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2" name="Google Shape;302;g1459cc6001b_9_123"/>
            <p:cNvCxnSpPr/>
            <p:nvPr/>
          </p:nvCxnSpPr>
          <p:spPr>
            <a:xfrm>
              <a:off x="1217877" y="1180770"/>
              <a:ext cx="9385200" cy="0"/>
            </a:xfrm>
            <a:prstGeom prst="straightConnector1">
              <a:avLst/>
            </a:prstGeom>
            <a:noFill/>
            <a:ln w="76200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g1459cc6001b_9_123"/>
            <p:cNvCxnSpPr/>
            <p:nvPr/>
          </p:nvCxnSpPr>
          <p:spPr>
            <a:xfrm>
              <a:off x="1217864" y="9149245"/>
              <a:ext cx="16286700" cy="38400"/>
            </a:xfrm>
            <a:prstGeom prst="straightConnector1">
              <a:avLst/>
            </a:prstGeom>
            <a:noFill/>
            <a:ln w="28575" cap="flat" cmpd="sng">
              <a:solidFill>
                <a:srgbClr val="0C225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e08845fa2_3_7"/>
          <p:cNvSpPr/>
          <p:nvPr/>
        </p:nvSpPr>
        <p:spPr>
          <a:xfrm>
            <a:off x="5937039" y="2975940"/>
            <a:ext cx="6531919" cy="6531919"/>
          </a:xfrm>
          <a:prstGeom prst="ellipse">
            <a:avLst/>
          </a:prstGeom>
          <a:noFill/>
          <a:ln w="228600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9" name="Google Shape;309;gfe08845fa2_3_7"/>
          <p:cNvSpPr/>
          <p:nvPr/>
        </p:nvSpPr>
        <p:spPr>
          <a:xfrm>
            <a:off x="10511306" y="2774420"/>
            <a:ext cx="2330273" cy="2330273"/>
          </a:xfrm>
          <a:prstGeom prst="ellipse">
            <a:avLst/>
          </a:prstGeom>
          <a:solidFill>
            <a:srgbClr val="FFFFFF"/>
          </a:solidFill>
          <a:ln w="114300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전력</a:t>
            </a:r>
            <a:endParaRPr sz="300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사용량</a:t>
            </a:r>
            <a:endParaRPr sz="300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0" name="Google Shape;310;gfe08845fa2_3_7"/>
          <p:cNvSpPr/>
          <p:nvPr/>
        </p:nvSpPr>
        <p:spPr>
          <a:xfrm>
            <a:off x="11083088" y="5489806"/>
            <a:ext cx="2330273" cy="2330273"/>
          </a:xfrm>
          <a:prstGeom prst="ellipse">
            <a:avLst/>
          </a:prstGeom>
          <a:solidFill>
            <a:srgbClr val="FFFFFF"/>
          </a:solidFill>
          <a:ln w="114300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평균</a:t>
            </a:r>
            <a:endParaRPr lang="en-US" sz="3000" dirty="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기온</a:t>
            </a:r>
            <a:endParaRPr sz="3000" dirty="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1" name="Google Shape;311;gfe08845fa2_3_7"/>
          <p:cNvSpPr/>
          <p:nvPr/>
        </p:nvSpPr>
        <p:spPr>
          <a:xfrm>
            <a:off x="9374573" y="7651935"/>
            <a:ext cx="2330273" cy="2330273"/>
          </a:xfrm>
          <a:prstGeom prst="ellipse">
            <a:avLst/>
          </a:prstGeom>
          <a:solidFill>
            <a:srgbClr val="FFFFFF"/>
          </a:solidFill>
          <a:ln w="114300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산사태</a:t>
            </a:r>
            <a:endParaRPr sz="300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태풍</a:t>
            </a:r>
            <a:endParaRPr sz="300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지진</a:t>
            </a:r>
            <a:endParaRPr sz="300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2" name="Google Shape;312;gfe08845fa2_3_7"/>
          <p:cNvSpPr/>
          <p:nvPr/>
        </p:nvSpPr>
        <p:spPr>
          <a:xfrm>
            <a:off x="6647303" y="7651935"/>
            <a:ext cx="2330273" cy="2330273"/>
          </a:xfrm>
          <a:prstGeom prst="ellipse">
            <a:avLst/>
          </a:prstGeom>
          <a:solidFill>
            <a:srgbClr val="FFFFFF"/>
          </a:solidFill>
          <a:ln w="114300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고속도로</a:t>
            </a:r>
            <a:r>
              <a:rPr lang="en-US" sz="3000" dirty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000" dirty="0" smtClean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IC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접근성</a:t>
            </a:r>
            <a:endParaRPr sz="3000" dirty="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3" name="Google Shape;313;gfe08845fa2_3_7"/>
          <p:cNvSpPr/>
          <p:nvPr/>
        </p:nvSpPr>
        <p:spPr>
          <a:xfrm>
            <a:off x="4874636" y="5572414"/>
            <a:ext cx="2330273" cy="2330273"/>
          </a:xfrm>
          <a:prstGeom prst="ellipse">
            <a:avLst/>
          </a:prstGeom>
          <a:solidFill>
            <a:srgbClr val="FFFFFF"/>
          </a:solidFill>
          <a:ln w="114300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SW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관련</a:t>
            </a:r>
            <a:endParaRPr sz="3000" dirty="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기업</a:t>
            </a:r>
            <a:endParaRPr lang="en-US" sz="3000" dirty="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개수</a:t>
            </a:r>
            <a:endParaRPr sz="3000" dirty="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4" name="Google Shape;314;gfe08845fa2_3_7"/>
          <p:cNvSpPr/>
          <p:nvPr/>
        </p:nvSpPr>
        <p:spPr>
          <a:xfrm>
            <a:off x="5394354" y="2857042"/>
            <a:ext cx="2330273" cy="2330273"/>
          </a:xfrm>
          <a:prstGeom prst="ellipse">
            <a:avLst/>
          </a:prstGeom>
          <a:solidFill>
            <a:srgbClr val="FFFFFF"/>
          </a:solidFill>
          <a:ln w="114300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토지</a:t>
            </a:r>
            <a:endParaRPr sz="300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실거래가</a:t>
            </a:r>
            <a:endParaRPr sz="300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5" name="Google Shape;315;gfe08845fa2_3_7"/>
          <p:cNvSpPr/>
          <p:nvPr/>
        </p:nvSpPr>
        <p:spPr>
          <a:xfrm>
            <a:off x="7952800" y="1880600"/>
            <a:ext cx="2330400" cy="2330400"/>
          </a:xfrm>
          <a:prstGeom prst="ellipse">
            <a:avLst/>
          </a:prstGeom>
          <a:solidFill>
            <a:srgbClr val="FFFFFF"/>
          </a:solidFill>
          <a:ln w="114300" cap="flat" cmpd="sng">
            <a:solidFill>
              <a:srgbClr val="CFD7E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C225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광케이블</a:t>
            </a:r>
            <a:endParaRPr sz="3000">
              <a:solidFill>
                <a:srgbClr val="0C2255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6" name="Google Shape;316;gfe08845fa2_3_7"/>
          <p:cNvSpPr txBox="1"/>
          <p:nvPr/>
        </p:nvSpPr>
        <p:spPr>
          <a:xfrm>
            <a:off x="622500" y="1754050"/>
            <a:ext cx="5560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입지 선정 요인</a:t>
            </a:r>
            <a:endParaRPr sz="38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317" name="Google Shape;317;gfe08845fa2_3_7"/>
          <p:cNvCxnSpPr/>
          <p:nvPr/>
        </p:nvCxnSpPr>
        <p:spPr>
          <a:xfrm>
            <a:off x="0" y="1291763"/>
            <a:ext cx="18288000" cy="30600"/>
          </a:xfrm>
          <a:prstGeom prst="straightConnector1">
            <a:avLst/>
          </a:prstGeom>
          <a:noFill/>
          <a:ln w="152400" cap="flat" cmpd="sng">
            <a:solidFill>
              <a:srgbClr val="0C225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gfe08845fa2_3_7"/>
          <p:cNvSpPr txBox="1">
            <a:spLocks noGrp="1"/>
          </p:cNvSpPr>
          <p:nvPr>
            <p:ph type="ctrTitle"/>
          </p:nvPr>
        </p:nvSpPr>
        <p:spPr>
          <a:xfrm>
            <a:off x="622500" y="152375"/>
            <a:ext cx="2699400" cy="117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latin typeface="Nanum Gothic"/>
                <a:ea typeface="Nanum Gothic"/>
                <a:cs typeface="Nanum Gothic"/>
                <a:sym typeface="Nanum Gothic"/>
              </a:rPr>
              <a:t>분석 과정</a:t>
            </a:r>
            <a:endParaRPr sz="4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1029</Words>
  <Application>Microsoft Office PowerPoint</Application>
  <PresentationFormat>사용자 지정</PresentationFormat>
  <Paragraphs>279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NanumGothic ExtraBold</vt:lpstr>
      <vt:lpstr>Times New Roman</vt:lpstr>
      <vt:lpstr>Calibri</vt:lpstr>
      <vt:lpstr>IBM Plex Sans KR</vt:lpstr>
      <vt:lpstr>Arial</vt:lpstr>
      <vt:lpstr>나눔고딕 ExtraBold</vt:lpstr>
      <vt:lpstr>Nanum Gothic</vt:lpstr>
      <vt:lpstr>Office Theme</vt:lpstr>
      <vt:lpstr>Office Theme</vt:lpstr>
      <vt:lpstr>PowerPoint 프레젠테이션</vt:lpstr>
      <vt:lpstr>PowerPoint 프레젠테이션</vt:lpstr>
      <vt:lpstr>PowerPoint 프레젠테이션</vt:lpstr>
      <vt:lpstr>분석 개요</vt:lpstr>
      <vt:lpstr>분석 개요</vt:lpstr>
      <vt:lpstr>분석 개요</vt:lpstr>
      <vt:lpstr>분석 개요</vt:lpstr>
      <vt:lpstr>PowerPoint 프레젠테이션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분석 과정</vt:lpstr>
      <vt:lpstr>PowerPoint 프레젠테이션</vt:lpstr>
      <vt:lpstr>분석 결과</vt:lpstr>
      <vt:lpstr>분석 결과</vt:lpstr>
      <vt:lpstr>분석 결과</vt:lpstr>
      <vt:lpstr>분석 결과</vt:lpstr>
      <vt:lpstr>분석 결과</vt:lpstr>
      <vt:lpstr>분석 결과</vt:lpstr>
      <vt:lpstr>분석 결과</vt:lpstr>
      <vt:lpstr>분석 결과</vt:lpstr>
      <vt:lpstr>PowerPoint 프레젠테이션</vt:lpstr>
      <vt:lpstr>활용 방안</vt:lpstr>
      <vt:lpstr>활용 방안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58</cp:revision>
  <dcterms:created xsi:type="dcterms:W3CDTF">2022-08-08T10:45:01Z</dcterms:created>
  <dcterms:modified xsi:type="dcterms:W3CDTF">2022-08-18T07:52:33Z</dcterms:modified>
</cp:coreProperties>
</file>